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71" r:id="rId2"/>
    <p:sldId id="272" r:id="rId3"/>
    <p:sldId id="273" r:id="rId4"/>
    <p:sldId id="274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278" r:id="rId13"/>
    <p:sldId id="304" r:id="rId14"/>
    <p:sldId id="287" r:id="rId15"/>
    <p:sldId id="288" r:id="rId16"/>
    <p:sldId id="302" r:id="rId17"/>
    <p:sldId id="305" r:id="rId18"/>
    <p:sldId id="303" r:id="rId19"/>
    <p:sldId id="306" r:id="rId20"/>
    <p:sldId id="307" r:id="rId21"/>
    <p:sldId id="316" r:id="rId22"/>
    <p:sldId id="317" r:id="rId23"/>
    <p:sldId id="279" r:id="rId24"/>
    <p:sldId id="318" r:id="rId25"/>
    <p:sldId id="277" r:id="rId26"/>
    <p:sldId id="280" r:id="rId27"/>
    <p:sldId id="319" r:id="rId28"/>
    <p:sldId id="275" r:id="rId29"/>
    <p:sldId id="291" r:id="rId30"/>
    <p:sldId id="292" r:id="rId31"/>
    <p:sldId id="300" r:id="rId32"/>
    <p:sldId id="293" r:id="rId33"/>
    <p:sldId id="294" r:id="rId34"/>
    <p:sldId id="295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CC00"/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67" autoAdjust="0"/>
    <p:restoredTop sz="86218" autoAdjust="0"/>
  </p:normalViewPr>
  <p:slideViewPr>
    <p:cSldViewPr>
      <p:cViewPr varScale="1">
        <p:scale>
          <a:sx n="81" d="100"/>
          <a:sy n="81" d="100"/>
        </p:scale>
        <p:origin x="1143" y="60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5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iuits-my.sharepoint.com/personal/z1938932_students_niu_edu/Documents/digital%20mastery%20of%20ike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DIGITAL MASTERY PERCENTAGE - IKEA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Sheet2!$A$2:$A$7</c:f>
              <c:strCache>
                <c:ptCount val="6"/>
                <c:pt idx="0">
                  <c:v>Leadership Capabilities</c:v>
                </c:pt>
                <c:pt idx="1">
                  <c:v>Digital Capabilities</c:v>
                </c:pt>
                <c:pt idx="2">
                  <c:v>Frame Challenge</c:v>
                </c:pt>
                <c:pt idx="3">
                  <c:v>Focus Investment</c:v>
                </c:pt>
                <c:pt idx="4">
                  <c:v>Sustain Transformation</c:v>
                </c:pt>
                <c:pt idx="5">
                  <c:v>Mobilize Organization</c:v>
                </c:pt>
              </c:strCache>
            </c:strRef>
          </c:cat>
          <c:val>
            <c:numRef>
              <c:f>Sheet2!$B$2:$B$7</c:f>
              <c:numCache>
                <c:formatCode>General</c:formatCode>
                <c:ptCount val="6"/>
                <c:pt idx="0">
                  <c:v>76</c:v>
                </c:pt>
                <c:pt idx="1">
                  <c:v>76</c:v>
                </c:pt>
                <c:pt idx="2">
                  <c:v>83</c:v>
                </c:pt>
                <c:pt idx="3">
                  <c:v>84</c:v>
                </c:pt>
                <c:pt idx="4">
                  <c:v>89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E4-49E7-AD40-AB298E227D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287850863"/>
        <c:axId val="287850031"/>
        <c:axId val="0"/>
      </c:bar3DChart>
      <c:catAx>
        <c:axId val="287850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850031"/>
        <c:crosses val="autoZero"/>
        <c:auto val="1"/>
        <c:lblAlgn val="ctr"/>
        <c:lblOffset val="100"/>
        <c:noMultiLvlLbl val="0"/>
      </c:catAx>
      <c:valAx>
        <c:axId val="287850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7850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CF512-F5EB-4696-B277-4A6BD19E1B7A}" type="doc">
      <dgm:prSet loTypeId="urn:microsoft.com/office/officeart/2005/8/layout/radial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DB8AFB-AF14-401D-9CFB-41171D87FE86}">
      <dgm:prSet custT="1"/>
      <dgm:spPr>
        <a:solidFill>
          <a:srgbClr val="FFFF66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474 IKEA stores in 64 marketplaces</a:t>
          </a:r>
        </a:p>
      </dgm:t>
    </dgm:pt>
    <dgm:pt modelId="{0DBD6E61-6714-4331-924B-3C004AA0A804}" type="parTrans" cxnId="{2DC7DAF7-A1B4-4532-977D-EDA89D7D4F59}">
      <dgm:prSet/>
      <dgm:spPr/>
      <dgm:t>
        <a:bodyPr/>
        <a:lstStyle/>
        <a:p>
          <a:endParaRPr lang="en-US"/>
        </a:p>
      </dgm:t>
    </dgm:pt>
    <dgm:pt modelId="{EC34AC26-2BE4-405D-AFCA-D2CBBDBE4B3A}" type="sibTrans" cxnId="{2DC7DAF7-A1B4-4532-977D-EDA89D7D4F59}">
      <dgm:prSet/>
      <dgm:spPr/>
      <dgm:t>
        <a:bodyPr/>
        <a:lstStyle/>
        <a:p>
          <a:endParaRPr lang="en-US"/>
        </a:p>
      </dgm:t>
    </dgm:pt>
    <dgm:pt modelId="{12C83ACF-DBBB-4FEA-ACC1-757F6F6C4D56}">
      <dgm:prSet custT="1"/>
      <dgm:spPr>
        <a:solidFill>
          <a:srgbClr val="FFFF66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70000 employees in 42 countries</a:t>
          </a:r>
        </a:p>
      </dgm:t>
    </dgm:pt>
    <dgm:pt modelId="{2DC63C0C-FBCF-4F8F-A09B-23969A2A7797}" type="parTrans" cxnId="{00F10F4D-4C05-4796-ADF1-3D5C3D69DD62}">
      <dgm:prSet/>
      <dgm:spPr/>
      <dgm:t>
        <a:bodyPr/>
        <a:lstStyle/>
        <a:p>
          <a:endParaRPr lang="en-US"/>
        </a:p>
      </dgm:t>
    </dgm:pt>
    <dgm:pt modelId="{54721578-7937-414F-BF7B-B9901B6B4676}" type="sibTrans" cxnId="{00F10F4D-4C05-4796-ADF1-3D5C3D69DD62}">
      <dgm:prSet/>
      <dgm:spPr/>
      <dgm:t>
        <a:bodyPr/>
        <a:lstStyle/>
        <a:p>
          <a:endParaRPr lang="en-US"/>
        </a:p>
      </dgm:t>
    </dgm:pt>
    <dgm:pt modelId="{A9E14C10-52C5-475F-B178-740A6851AFD2}">
      <dgm:prSet custT="1"/>
      <dgm:spPr>
        <a:solidFill>
          <a:srgbClr val="FFFF66"/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€41.9 Billion</a:t>
          </a:r>
        </a:p>
      </dgm:t>
    </dgm:pt>
    <dgm:pt modelId="{A6C040E0-4FF4-4635-AEF5-BE5185C5BDB1}" type="parTrans" cxnId="{D8F67D92-60E4-4681-8637-B5A6BE87F401}">
      <dgm:prSet/>
      <dgm:spPr/>
      <dgm:t>
        <a:bodyPr/>
        <a:lstStyle/>
        <a:p>
          <a:endParaRPr lang="en-US"/>
        </a:p>
      </dgm:t>
    </dgm:pt>
    <dgm:pt modelId="{849C1E37-F4A3-4E48-9139-E82D8DB9D1BD}" type="sibTrans" cxnId="{D8F67D92-60E4-4681-8637-B5A6BE87F401}">
      <dgm:prSet/>
      <dgm:spPr/>
      <dgm:t>
        <a:bodyPr/>
        <a:lstStyle/>
        <a:p>
          <a:endParaRPr lang="en-US"/>
        </a:p>
      </dgm:t>
    </dgm:pt>
    <dgm:pt modelId="{8D1B144F-8950-473E-81BB-2D4B66F53B2C}" type="pres">
      <dgm:prSet presAssocID="{2B5CF512-F5EB-4696-B277-4A6BD19E1B7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CE7A0D9-40D9-4E08-861F-FCFF393C3624}" type="pres">
      <dgm:prSet presAssocID="{2B5CF512-F5EB-4696-B277-4A6BD19E1B7A}" presName="cycle" presStyleCnt="0"/>
      <dgm:spPr/>
    </dgm:pt>
    <dgm:pt modelId="{B42E2018-3028-4160-B04F-B96B38139AAF}" type="pres">
      <dgm:prSet presAssocID="{2B5CF512-F5EB-4696-B277-4A6BD19E1B7A}" presName="centerShape" presStyleCnt="0"/>
      <dgm:spPr/>
    </dgm:pt>
    <dgm:pt modelId="{0DF56492-44CD-49A5-96FE-25ADED7CAF05}" type="pres">
      <dgm:prSet presAssocID="{2B5CF512-F5EB-4696-B277-4A6BD19E1B7A}" presName="connSite" presStyleLbl="node1" presStyleIdx="0" presStyleCnt="4"/>
      <dgm:spPr/>
    </dgm:pt>
    <dgm:pt modelId="{16839AB8-38E5-4418-8C31-53C5BC0EE6E8}" type="pres">
      <dgm:prSet presAssocID="{2B5CF512-F5EB-4696-B277-4A6BD19E1B7A}" presName="visible" presStyleLbl="node1" presStyleIdx="0" presStyleCnt="4"/>
      <dgm:spPr>
        <a:solidFill>
          <a:srgbClr val="002060"/>
        </a:solidFill>
      </dgm:spPr>
    </dgm:pt>
    <dgm:pt modelId="{40EC48D6-A1FE-4C4E-81CF-E7AC6ED8EF76}" type="pres">
      <dgm:prSet presAssocID="{0DBD6E61-6714-4331-924B-3C004AA0A804}" presName="Name25" presStyleLbl="parChTrans1D1" presStyleIdx="0" presStyleCnt="3"/>
      <dgm:spPr/>
    </dgm:pt>
    <dgm:pt modelId="{81168B93-C182-4DB1-BE25-C7C175B1F104}" type="pres">
      <dgm:prSet presAssocID="{B7DB8AFB-AF14-401D-9CFB-41171D87FE86}" presName="node" presStyleCnt="0"/>
      <dgm:spPr/>
    </dgm:pt>
    <dgm:pt modelId="{055A86DE-586E-44F4-A721-3546ACAE8AB3}" type="pres">
      <dgm:prSet presAssocID="{B7DB8AFB-AF14-401D-9CFB-41171D87FE86}" presName="parentNode" presStyleLbl="node1" presStyleIdx="1" presStyleCnt="4" custScaleX="143907" custScaleY="148490">
        <dgm:presLayoutVars>
          <dgm:chMax val="1"/>
          <dgm:bulletEnabled val="1"/>
        </dgm:presLayoutVars>
      </dgm:prSet>
      <dgm:spPr/>
    </dgm:pt>
    <dgm:pt modelId="{60AB049E-08FC-4A6D-A696-013E67AF385C}" type="pres">
      <dgm:prSet presAssocID="{B7DB8AFB-AF14-401D-9CFB-41171D87FE86}" presName="childNode" presStyleLbl="revTx" presStyleIdx="0" presStyleCnt="0">
        <dgm:presLayoutVars>
          <dgm:bulletEnabled val="1"/>
        </dgm:presLayoutVars>
      </dgm:prSet>
      <dgm:spPr/>
    </dgm:pt>
    <dgm:pt modelId="{B54E0E12-5099-4447-8BD8-EDB2E4BBE33D}" type="pres">
      <dgm:prSet presAssocID="{2DC63C0C-FBCF-4F8F-A09B-23969A2A7797}" presName="Name25" presStyleLbl="parChTrans1D1" presStyleIdx="1" presStyleCnt="3"/>
      <dgm:spPr/>
    </dgm:pt>
    <dgm:pt modelId="{FE0AF019-8E45-4FB5-B2FB-2537F6B196DB}" type="pres">
      <dgm:prSet presAssocID="{12C83ACF-DBBB-4FEA-ACC1-757F6F6C4D56}" presName="node" presStyleCnt="0"/>
      <dgm:spPr/>
    </dgm:pt>
    <dgm:pt modelId="{BBD65B1D-CED2-4835-AFFF-A6A50042D653}" type="pres">
      <dgm:prSet presAssocID="{12C83ACF-DBBB-4FEA-ACC1-757F6F6C4D56}" presName="parentNode" presStyleLbl="node1" presStyleIdx="2" presStyleCnt="4" custScaleX="167254" custScaleY="197601" custLinFactX="30242" custLinFactNeighborX="100000" custLinFactNeighborY="-17049">
        <dgm:presLayoutVars>
          <dgm:chMax val="1"/>
          <dgm:bulletEnabled val="1"/>
        </dgm:presLayoutVars>
      </dgm:prSet>
      <dgm:spPr/>
    </dgm:pt>
    <dgm:pt modelId="{6DB287E9-FB77-4280-BF6D-2254C18F9134}" type="pres">
      <dgm:prSet presAssocID="{12C83ACF-DBBB-4FEA-ACC1-757F6F6C4D56}" presName="childNode" presStyleLbl="revTx" presStyleIdx="0" presStyleCnt="0">
        <dgm:presLayoutVars>
          <dgm:bulletEnabled val="1"/>
        </dgm:presLayoutVars>
      </dgm:prSet>
      <dgm:spPr/>
    </dgm:pt>
    <dgm:pt modelId="{AD95BF62-C7AE-4C74-B4EE-5C0723AC92AA}" type="pres">
      <dgm:prSet presAssocID="{A6C040E0-4FF4-4635-AEF5-BE5185C5BDB1}" presName="Name25" presStyleLbl="parChTrans1D1" presStyleIdx="2" presStyleCnt="3"/>
      <dgm:spPr/>
    </dgm:pt>
    <dgm:pt modelId="{5ABAC918-F0FF-4A1D-885D-4D66E9C1D6D9}" type="pres">
      <dgm:prSet presAssocID="{A9E14C10-52C5-475F-B178-740A6851AFD2}" presName="node" presStyleCnt="0"/>
      <dgm:spPr/>
    </dgm:pt>
    <dgm:pt modelId="{4A99F85A-1DF4-4F85-8F99-8F0602D5B184}" type="pres">
      <dgm:prSet presAssocID="{A9E14C10-52C5-475F-B178-740A6851AFD2}" presName="parentNode" presStyleLbl="node1" presStyleIdx="3" presStyleCnt="4" custScaleX="153307" custScaleY="134677" custLinFactNeighborX="17486" custLinFactNeighborY="-14277">
        <dgm:presLayoutVars>
          <dgm:chMax val="1"/>
          <dgm:bulletEnabled val="1"/>
        </dgm:presLayoutVars>
      </dgm:prSet>
      <dgm:spPr/>
    </dgm:pt>
    <dgm:pt modelId="{3A329AA8-FDC3-46B8-88EC-868AC76D2216}" type="pres">
      <dgm:prSet presAssocID="{A9E14C10-52C5-475F-B178-740A6851AFD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E592B18-7D3B-47AA-9889-53AD30509696}" type="presOf" srcId="{2DC63C0C-FBCF-4F8F-A09B-23969A2A7797}" destId="{B54E0E12-5099-4447-8BD8-EDB2E4BBE33D}" srcOrd="0" destOrd="0" presId="urn:microsoft.com/office/officeart/2005/8/layout/radial2"/>
    <dgm:cxn modelId="{00F10F4D-4C05-4796-ADF1-3D5C3D69DD62}" srcId="{2B5CF512-F5EB-4696-B277-4A6BD19E1B7A}" destId="{12C83ACF-DBBB-4FEA-ACC1-757F6F6C4D56}" srcOrd="1" destOrd="0" parTransId="{2DC63C0C-FBCF-4F8F-A09B-23969A2A7797}" sibTransId="{54721578-7937-414F-BF7B-B9901B6B4676}"/>
    <dgm:cxn modelId="{E9383857-D5B2-4525-AE12-D3DC9450E574}" type="presOf" srcId="{A6C040E0-4FF4-4635-AEF5-BE5185C5BDB1}" destId="{AD95BF62-C7AE-4C74-B4EE-5C0723AC92AA}" srcOrd="0" destOrd="0" presId="urn:microsoft.com/office/officeart/2005/8/layout/radial2"/>
    <dgm:cxn modelId="{4BE44085-1223-46D3-A086-055CE44BD41F}" type="presOf" srcId="{B7DB8AFB-AF14-401D-9CFB-41171D87FE86}" destId="{055A86DE-586E-44F4-A721-3546ACAE8AB3}" srcOrd="0" destOrd="0" presId="urn:microsoft.com/office/officeart/2005/8/layout/radial2"/>
    <dgm:cxn modelId="{61100A86-2EC1-42AC-B9EB-0B61D9C53426}" type="presOf" srcId="{2B5CF512-F5EB-4696-B277-4A6BD19E1B7A}" destId="{8D1B144F-8950-473E-81BB-2D4B66F53B2C}" srcOrd="0" destOrd="0" presId="urn:microsoft.com/office/officeart/2005/8/layout/radial2"/>
    <dgm:cxn modelId="{D8F67D92-60E4-4681-8637-B5A6BE87F401}" srcId="{2B5CF512-F5EB-4696-B277-4A6BD19E1B7A}" destId="{A9E14C10-52C5-475F-B178-740A6851AFD2}" srcOrd="2" destOrd="0" parTransId="{A6C040E0-4FF4-4635-AEF5-BE5185C5BDB1}" sibTransId="{849C1E37-F4A3-4E48-9139-E82D8DB9D1BD}"/>
    <dgm:cxn modelId="{56C262AC-448B-4E35-8CA8-3C86F57E824C}" type="presOf" srcId="{12C83ACF-DBBB-4FEA-ACC1-757F6F6C4D56}" destId="{BBD65B1D-CED2-4835-AFFF-A6A50042D653}" srcOrd="0" destOrd="0" presId="urn:microsoft.com/office/officeart/2005/8/layout/radial2"/>
    <dgm:cxn modelId="{F6DCF3C3-BEDE-4D7E-BE76-C9B63C93E62E}" type="presOf" srcId="{0DBD6E61-6714-4331-924B-3C004AA0A804}" destId="{40EC48D6-A1FE-4C4E-81CF-E7AC6ED8EF76}" srcOrd="0" destOrd="0" presId="urn:microsoft.com/office/officeart/2005/8/layout/radial2"/>
    <dgm:cxn modelId="{8F767EF6-B560-4F07-8A9D-131E3986DF5D}" type="presOf" srcId="{A9E14C10-52C5-475F-B178-740A6851AFD2}" destId="{4A99F85A-1DF4-4F85-8F99-8F0602D5B184}" srcOrd="0" destOrd="0" presId="urn:microsoft.com/office/officeart/2005/8/layout/radial2"/>
    <dgm:cxn modelId="{2DC7DAF7-A1B4-4532-977D-EDA89D7D4F59}" srcId="{2B5CF512-F5EB-4696-B277-4A6BD19E1B7A}" destId="{B7DB8AFB-AF14-401D-9CFB-41171D87FE86}" srcOrd="0" destOrd="0" parTransId="{0DBD6E61-6714-4331-924B-3C004AA0A804}" sibTransId="{EC34AC26-2BE4-405D-AFCA-D2CBBDBE4B3A}"/>
    <dgm:cxn modelId="{8746ABE3-6DEE-46E5-9A4F-D00134978D55}" type="presParOf" srcId="{8D1B144F-8950-473E-81BB-2D4B66F53B2C}" destId="{8CE7A0D9-40D9-4E08-861F-FCFF393C3624}" srcOrd="0" destOrd="0" presId="urn:microsoft.com/office/officeart/2005/8/layout/radial2"/>
    <dgm:cxn modelId="{825EFDD7-C53A-4C3E-9B02-8631C7D84E4D}" type="presParOf" srcId="{8CE7A0D9-40D9-4E08-861F-FCFF393C3624}" destId="{B42E2018-3028-4160-B04F-B96B38139AAF}" srcOrd="0" destOrd="0" presId="urn:microsoft.com/office/officeart/2005/8/layout/radial2"/>
    <dgm:cxn modelId="{308B8AC4-D6D0-43B4-BEC8-EDC0F0AEEA7E}" type="presParOf" srcId="{B42E2018-3028-4160-B04F-B96B38139AAF}" destId="{0DF56492-44CD-49A5-96FE-25ADED7CAF05}" srcOrd="0" destOrd="0" presId="urn:microsoft.com/office/officeart/2005/8/layout/radial2"/>
    <dgm:cxn modelId="{1CD0FFAD-581C-442C-B085-447953BE2526}" type="presParOf" srcId="{B42E2018-3028-4160-B04F-B96B38139AAF}" destId="{16839AB8-38E5-4418-8C31-53C5BC0EE6E8}" srcOrd="1" destOrd="0" presId="urn:microsoft.com/office/officeart/2005/8/layout/radial2"/>
    <dgm:cxn modelId="{D4918F63-F639-453D-8ECB-7BC8EDF1671A}" type="presParOf" srcId="{8CE7A0D9-40D9-4E08-861F-FCFF393C3624}" destId="{40EC48D6-A1FE-4C4E-81CF-E7AC6ED8EF76}" srcOrd="1" destOrd="0" presId="urn:microsoft.com/office/officeart/2005/8/layout/radial2"/>
    <dgm:cxn modelId="{8A658FC7-0B20-402E-AE95-5F1B43BC4CE8}" type="presParOf" srcId="{8CE7A0D9-40D9-4E08-861F-FCFF393C3624}" destId="{81168B93-C182-4DB1-BE25-C7C175B1F104}" srcOrd="2" destOrd="0" presId="urn:microsoft.com/office/officeart/2005/8/layout/radial2"/>
    <dgm:cxn modelId="{971341A7-1A2C-49B2-A657-0DBFBADB6160}" type="presParOf" srcId="{81168B93-C182-4DB1-BE25-C7C175B1F104}" destId="{055A86DE-586E-44F4-A721-3546ACAE8AB3}" srcOrd="0" destOrd="0" presId="urn:microsoft.com/office/officeart/2005/8/layout/radial2"/>
    <dgm:cxn modelId="{A2486DF8-5555-4347-8683-FBFEBAE298D2}" type="presParOf" srcId="{81168B93-C182-4DB1-BE25-C7C175B1F104}" destId="{60AB049E-08FC-4A6D-A696-013E67AF385C}" srcOrd="1" destOrd="0" presId="urn:microsoft.com/office/officeart/2005/8/layout/radial2"/>
    <dgm:cxn modelId="{F65EF254-E1B7-4B4A-B7BB-8A49301091B3}" type="presParOf" srcId="{8CE7A0D9-40D9-4E08-861F-FCFF393C3624}" destId="{B54E0E12-5099-4447-8BD8-EDB2E4BBE33D}" srcOrd="3" destOrd="0" presId="urn:microsoft.com/office/officeart/2005/8/layout/radial2"/>
    <dgm:cxn modelId="{F8519BA7-411B-4DF2-945C-17D8809FD383}" type="presParOf" srcId="{8CE7A0D9-40D9-4E08-861F-FCFF393C3624}" destId="{FE0AF019-8E45-4FB5-B2FB-2537F6B196DB}" srcOrd="4" destOrd="0" presId="urn:microsoft.com/office/officeart/2005/8/layout/radial2"/>
    <dgm:cxn modelId="{4F4CEB97-F520-41D5-97C5-B71D5C245006}" type="presParOf" srcId="{FE0AF019-8E45-4FB5-B2FB-2537F6B196DB}" destId="{BBD65B1D-CED2-4835-AFFF-A6A50042D653}" srcOrd="0" destOrd="0" presId="urn:microsoft.com/office/officeart/2005/8/layout/radial2"/>
    <dgm:cxn modelId="{282D38D9-9B27-490F-9D01-576E2A7FC2A9}" type="presParOf" srcId="{FE0AF019-8E45-4FB5-B2FB-2537F6B196DB}" destId="{6DB287E9-FB77-4280-BF6D-2254C18F9134}" srcOrd="1" destOrd="0" presId="urn:microsoft.com/office/officeart/2005/8/layout/radial2"/>
    <dgm:cxn modelId="{668AE98A-6C6C-4984-AF1A-DD879A3298BF}" type="presParOf" srcId="{8CE7A0D9-40D9-4E08-861F-FCFF393C3624}" destId="{AD95BF62-C7AE-4C74-B4EE-5C0723AC92AA}" srcOrd="5" destOrd="0" presId="urn:microsoft.com/office/officeart/2005/8/layout/radial2"/>
    <dgm:cxn modelId="{782FD349-09DD-45D2-A544-20084BBE311A}" type="presParOf" srcId="{8CE7A0D9-40D9-4E08-861F-FCFF393C3624}" destId="{5ABAC918-F0FF-4A1D-885D-4D66E9C1D6D9}" srcOrd="6" destOrd="0" presId="urn:microsoft.com/office/officeart/2005/8/layout/radial2"/>
    <dgm:cxn modelId="{8C54BB76-0978-4F11-9700-BAB32F685143}" type="presParOf" srcId="{5ABAC918-F0FF-4A1D-885D-4D66E9C1D6D9}" destId="{4A99F85A-1DF4-4F85-8F99-8F0602D5B184}" srcOrd="0" destOrd="0" presId="urn:microsoft.com/office/officeart/2005/8/layout/radial2"/>
    <dgm:cxn modelId="{E1912204-6E8B-44FC-9D03-163BE4388227}" type="presParOf" srcId="{5ABAC918-F0FF-4A1D-885D-4D66E9C1D6D9}" destId="{3A329AA8-FDC3-46B8-88EC-868AC76D221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38BEE-8BF6-464F-B485-64B3C7A6AC79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1558A0-214E-46FF-9371-BE1EB98F853B}">
      <dgm:prSet custT="1"/>
      <dgm:spPr/>
      <dgm:t>
        <a:bodyPr/>
        <a:lstStyle/>
        <a:p>
          <a:pPr algn="l">
            <a:lnSpc>
              <a:spcPct val="90000"/>
            </a:lnSpc>
          </a:pPr>
          <a:endParaRPr lang="en-US" sz="2800" b="1" dirty="0"/>
        </a:p>
        <a:p>
          <a:pPr algn="l">
            <a:lnSpc>
              <a:spcPct val="90000"/>
            </a:lnSpc>
          </a:pPr>
          <a:r>
            <a:rPr lang="en-US" sz="2800" b="1" dirty="0">
              <a:latin typeface="Calibri" panose="020F0502020204030204" pitchFamily="34" charset="0"/>
              <a:cs typeface="Calibri" panose="020F0502020204030204" pitchFamily="34" charset="0"/>
            </a:rPr>
            <a:t>How well does Ikea building its digital capabilities?		</a:t>
          </a:r>
        </a:p>
      </dgm:t>
    </dgm:pt>
    <dgm:pt modelId="{AB07BBF1-9090-4AD2-9BFB-07AB29AFAAC9}" type="sibTrans" cxnId="{D616557A-DC50-4F47-B5EB-EEB018F802DB}">
      <dgm:prSet/>
      <dgm:spPr/>
      <dgm:t>
        <a:bodyPr/>
        <a:lstStyle/>
        <a:p>
          <a:endParaRPr lang="en-US"/>
        </a:p>
      </dgm:t>
    </dgm:pt>
    <dgm:pt modelId="{ACB1594B-1E68-4158-8C30-779FB78A675B}" type="parTrans" cxnId="{D616557A-DC50-4F47-B5EB-EEB018F802DB}">
      <dgm:prSet/>
      <dgm:spPr/>
      <dgm:t>
        <a:bodyPr/>
        <a:lstStyle/>
        <a:p>
          <a:endParaRPr lang="en-US"/>
        </a:p>
      </dgm:t>
    </dgm:pt>
    <dgm:pt modelId="{E04B31FF-9369-48A5-A992-0CA4428B3DAA}">
      <dgm:prSet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ARKit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app for iOS user</a:t>
          </a:r>
        </a:p>
      </dgm:t>
    </dgm:pt>
    <dgm:pt modelId="{1F4BC710-4D7A-4049-83F8-602775E38248}" type="sibTrans" cxnId="{D407B035-390C-47DB-A457-5FAAD741C270}">
      <dgm:prSet/>
      <dgm:spPr/>
      <dgm:t>
        <a:bodyPr/>
        <a:lstStyle/>
        <a:p>
          <a:endParaRPr lang="en-US"/>
        </a:p>
      </dgm:t>
    </dgm:pt>
    <dgm:pt modelId="{786D2C1C-821C-49C2-92B3-A8ECD07D1D16}" type="parTrans" cxnId="{D407B035-390C-47DB-A457-5FAAD741C270}">
      <dgm:prSet/>
      <dgm:spPr/>
      <dgm:t>
        <a:bodyPr/>
        <a:lstStyle/>
        <a:p>
          <a:endParaRPr lang="en-US"/>
        </a:p>
      </dgm:t>
    </dgm:pt>
    <dgm:pt modelId="{18268F17-FA90-4F54-990F-CA7383D986A9}">
      <dgm:prSet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Email Marketing and Mobile Marketing</a:t>
          </a:r>
        </a:p>
      </dgm:t>
    </dgm:pt>
    <dgm:pt modelId="{7E7A5CF9-012E-4A90-9B82-0DFCF6A2295B}" type="sibTrans" cxnId="{CC40FC7D-A449-4E7A-89FC-B9F787CD09F5}">
      <dgm:prSet/>
      <dgm:spPr/>
      <dgm:t>
        <a:bodyPr/>
        <a:lstStyle/>
        <a:p>
          <a:endParaRPr lang="en-US"/>
        </a:p>
      </dgm:t>
    </dgm:pt>
    <dgm:pt modelId="{FDA2DFEC-B845-4D1C-BA8F-F7DF202788EA}" type="parTrans" cxnId="{CC40FC7D-A449-4E7A-89FC-B9F787CD09F5}">
      <dgm:prSet/>
      <dgm:spPr/>
      <dgm:t>
        <a:bodyPr/>
        <a:lstStyle/>
        <a:p>
          <a:endParaRPr lang="en-US"/>
        </a:p>
      </dgm:t>
    </dgm:pt>
    <dgm:pt modelId="{55A14860-3606-4889-A87A-C16F3C26D0D0}">
      <dgm:prSet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AI chatbots, emails, and websites</a:t>
          </a:r>
        </a:p>
      </dgm:t>
    </dgm:pt>
    <dgm:pt modelId="{B833BF3B-745C-45CE-A9ED-417087DFEFCD}" type="sibTrans" cxnId="{30895CD7-9924-4434-986A-80BAD25863A0}">
      <dgm:prSet/>
      <dgm:spPr/>
      <dgm:t>
        <a:bodyPr/>
        <a:lstStyle/>
        <a:p>
          <a:endParaRPr lang="en-US"/>
        </a:p>
      </dgm:t>
    </dgm:pt>
    <dgm:pt modelId="{DD6F0DAE-8AEB-4337-95AC-33C197598CE5}" type="parTrans" cxnId="{30895CD7-9924-4434-986A-80BAD25863A0}">
      <dgm:prSet/>
      <dgm:spPr/>
      <dgm:t>
        <a:bodyPr/>
        <a:lstStyle/>
        <a:p>
          <a:endParaRPr lang="en-US"/>
        </a:p>
      </dgm:t>
    </dgm:pt>
    <dgm:pt modelId="{35B64BE4-0CE8-48D5-9295-469F8CA3E705}">
      <dgm:prSet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Product recommendation using smarter analytics</a:t>
          </a:r>
        </a:p>
      </dgm:t>
    </dgm:pt>
    <dgm:pt modelId="{29E080A7-C39E-4C35-BB0F-E219ECB9678E}" type="sibTrans" cxnId="{0D6764E1-0156-40DA-B9FD-743D39C38E9C}">
      <dgm:prSet/>
      <dgm:spPr/>
      <dgm:t>
        <a:bodyPr/>
        <a:lstStyle/>
        <a:p>
          <a:endParaRPr lang="en-US"/>
        </a:p>
      </dgm:t>
    </dgm:pt>
    <dgm:pt modelId="{5912D442-F1E7-409F-8B95-7BEF053C448D}" type="parTrans" cxnId="{0D6764E1-0156-40DA-B9FD-743D39C38E9C}">
      <dgm:prSet/>
      <dgm:spPr/>
      <dgm:t>
        <a:bodyPr/>
        <a:lstStyle/>
        <a:p>
          <a:endParaRPr lang="en-US"/>
        </a:p>
      </dgm:t>
    </dgm:pt>
    <dgm:pt modelId="{7CDF378D-49E0-4314-A99C-6BF758D28B02}" type="pres">
      <dgm:prSet presAssocID="{17838BEE-8BF6-464F-B485-64B3C7A6AC79}" presName="linear" presStyleCnt="0">
        <dgm:presLayoutVars>
          <dgm:dir/>
          <dgm:resizeHandles val="exact"/>
        </dgm:presLayoutVars>
      </dgm:prSet>
      <dgm:spPr/>
    </dgm:pt>
    <dgm:pt modelId="{0FDD4463-B994-41ED-BFFB-8D8EDF640245}" type="pres">
      <dgm:prSet presAssocID="{F61558A0-214E-46FF-9371-BE1EB98F853B}" presName="comp" presStyleCnt="0"/>
      <dgm:spPr/>
    </dgm:pt>
    <dgm:pt modelId="{F749CD51-671F-4EB1-B59D-F9AE36A705CE}" type="pres">
      <dgm:prSet presAssocID="{F61558A0-214E-46FF-9371-BE1EB98F853B}" presName="box" presStyleLbl="node1" presStyleIdx="0" presStyleCnt="1" custLinFactNeighborX="-19417" custLinFactNeighborY="2476"/>
      <dgm:spPr/>
    </dgm:pt>
    <dgm:pt modelId="{2B4C3300-09D6-49F2-A8DE-CF3A9386BB21}" type="pres">
      <dgm:prSet presAssocID="{F61558A0-214E-46FF-9371-BE1EB98F853B}" presName="img" presStyleLbl="fgImgPlace1" presStyleIdx="0" presStyleCnt="1" custScaleX="123300" custScaleY="84427" custLinFactNeighborX="-15048" custLinFactNeighborY="-28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</dgm:spPr>
    </dgm:pt>
    <dgm:pt modelId="{ACD6033D-F4ED-448C-96DE-20CF495222A9}" type="pres">
      <dgm:prSet presAssocID="{F61558A0-214E-46FF-9371-BE1EB98F853B}" presName="text" presStyleLbl="node1" presStyleIdx="0" presStyleCnt="1">
        <dgm:presLayoutVars>
          <dgm:bulletEnabled val="1"/>
        </dgm:presLayoutVars>
      </dgm:prSet>
      <dgm:spPr/>
    </dgm:pt>
  </dgm:ptLst>
  <dgm:cxnLst>
    <dgm:cxn modelId="{EB391324-F173-45A3-B8BE-9929DB443DFC}" type="presOf" srcId="{E04B31FF-9369-48A5-A992-0CA4428B3DAA}" destId="{ACD6033D-F4ED-448C-96DE-20CF495222A9}" srcOrd="1" destOrd="1" presId="urn:microsoft.com/office/officeart/2005/8/layout/vList4"/>
    <dgm:cxn modelId="{ABD8AD33-6501-43B0-8745-579B9E01DC45}" type="presOf" srcId="{17838BEE-8BF6-464F-B485-64B3C7A6AC79}" destId="{7CDF378D-49E0-4314-A99C-6BF758D28B02}" srcOrd="0" destOrd="0" presId="urn:microsoft.com/office/officeart/2005/8/layout/vList4"/>
    <dgm:cxn modelId="{D407B035-390C-47DB-A457-5FAAD741C270}" srcId="{F61558A0-214E-46FF-9371-BE1EB98F853B}" destId="{E04B31FF-9369-48A5-A992-0CA4428B3DAA}" srcOrd="0" destOrd="0" parTransId="{786D2C1C-821C-49C2-92B3-A8ECD07D1D16}" sibTransId="{1F4BC710-4D7A-4049-83F8-602775E38248}"/>
    <dgm:cxn modelId="{D2F8473C-3131-4F6C-937A-401E492391B0}" type="presOf" srcId="{E04B31FF-9369-48A5-A992-0CA4428B3DAA}" destId="{F749CD51-671F-4EB1-B59D-F9AE36A705CE}" srcOrd="0" destOrd="1" presId="urn:microsoft.com/office/officeart/2005/8/layout/vList4"/>
    <dgm:cxn modelId="{6F619C64-487F-4415-9E90-8DC04E1E0523}" type="presOf" srcId="{F61558A0-214E-46FF-9371-BE1EB98F853B}" destId="{F749CD51-671F-4EB1-B59D-F9AE36A705CE}" srcOrd="0" destOrd="0" presId="urn:microsoft.com/office/officeart/2005/8/layout/vList4"/>
    <dgm:cxn modelId="{D616557A-DC50-4F47-B5EB-EEB018F802DB}" srcId="{17838BEE-8BF6-464F-B485-64B3C7A6AC79}" destId="{F61558A0-214E-46FF-9371-BE1EB98F853B}" srcOrd="0" destOrd="0" parTransId="{ACB1594B-1E68-4158-8C30-779FB78A675B}" sibTransId="{AB07BBF1-9090-4AD2-9BFB-07AB29AFAAC9}"/>
    <dgm:cxn modelId="{CC40FC7D-A449-4E7A-89FC-B9F787CD09F5}" srcId="{F61558A0-214E-46FF-9371-BE1EB98F853B}" destId="{18268F17-FA90-4F54-990F-CA7383D986A9}" srcOrd="1" destOrd="0" parTransId="{FDA2DFEC-B845-4D1C-BA8F-F7DF202788EA}" sibTransId="{7E7A5CF9-012E-4A90-9B82-0DFCF6A2295B}"/>
    <dgm:cxn modelId="{C082A681-9E48-4D0A-BAB3-FEE4058DFEEF}" type="presOf" srcId="{55A14860-3606-4889-A87A-C16F3C26D0D0}" destId="{ACD6033D-F4ED-448C-96DE-20CF495222A9}" srcOrd="1" destOrd="3" presId="urn:microsoft.com/office/officeart/2005/8/layout/vList4"/>
    <dgm:cxn modelId="{A2826B8B-4DCB-4848-A748-AEEAC935AB50}" type="presOf" srcId="{18268F17-FA90-4F54-990F-CA7383D986A9}" destId="{F749CD51-671F-4EB1-B59D-F9AE36A705CE}" srcOrd="0" destOrd="2" presId="urn:microsoft.com/office/officeart/2005/8/layout/vList4"/>
    <dgm:cxn modelId="{008532A9-A18F-4079-85BF-CC067C031BB5}" type="presOf" srcId="{18268F17-FA90-4F54-990F-CA7383D986A9}" destId="{ACD6033D-F4ED-448C-96DE-20CF495222A9}" srcOrd="1" destOrd="2" presId="urn:microsoft.com/office/officeart/2005/8/layout/vList4"/>
    <dgm:cxn modelId="{2C6668A9-0207-45A6-A883-C79064B72F9C}" type="presOf" srcId="{55A14860-3606-4889-A87A-C16F3C26D0D0}" destId="{F749CD51-671F-4EB1-B59D-F9AE36A705CE}" srcOrd="0" destOrd="3" presId="urn:microsoft.com/office/officeart/2005/8/layout/vList4"/>
    <dgm:cxn modelId="{5874C7AE-6D5D-47EA-99EA-7D45B255AF15}" type="presOf" srcId="{35B64BE4-0CE8-48D5-9295-469F8CA3E705}" destId="{ACD6033D-F4ED-448C-96DE-20CF495222A9}" srcOrd="1" destOrd="4" presId="urn:microsoft.com/office/officeart/2005/8/layout/vList4"/>
    <dgm:cxn modelId="{7E44E9D2-0EB6-44D2-89CA-4465C22BB820}" type="presOf" srcId="{35B64BE4-0CE8-48D5-9295-469F8CA3E705}" destId="{F749CD51-671F-4EB1-B59D-F9AE36A705CE}" srcOrd="0" destOrd="4" presId="urn:microsoft.com/office/officeart/2005/8/layout/vList4"/>
    <dgm:cxn modelId="{30895CD7-9924-4434-986A-80BAD25863A0}" srcId="{F61558A0-214E-46FF-9371-BE1EB98F853B}" destId="{55A14860-3606-4889-A87A-C16F3C26D0D0}" srcOrd="2" destOrd="0" parTransId="{DD6F0DAE-8AEB-4337-95AC-33C197598CE5}" sibTransId="{B833BF3B-745C-45CE-A9ED-417087DFEFCD}"/>
    <dgm:cxn modelId="{0D6764E1-0156-40DA-B9FD-743D39C38E9C}" srcId="{F61558A0-214E-46FF-9371-BE1EB98F853B}" destId="{35B64BE4-0CE8-48D5-9295-469F8CA3E705}" srcOrd="3" destOrd="0" parTransId="{5912D442-F1E7-409F-8B95-7BEF053C448D}" sibTransId="{29E080A7-C39E-4C35-BB0F-E219ECB9678E}"/>
    <dgm:cxn modelId="{9A384EFB-BC2E-420A-A88F-EB0F27B088E8}" type="presOf" srcId="{F61558A0-214E-46FF-9371-BE1EB98F853B}" destId="{ACD6033D-F4ED-448C-96DE-20CF495222A9}" srcOrd="1" destOrd="0" presId="urn:microsoft.com/office/officeart/2005/8/layout/vList4"/>
    <dgm:cxn modelId="{E1B65866-2B23-472D-81E7-808667DDDEE4}" type="presParOf" srcId="{7CDF378D-49E0-4314-A99C-6BF758D28B02}" destId="{0FDD4463-B994-41ED-BFFB-8D8EDF640245}" srcOrd="0" destOrd="0" presId="urn:microsoft.com/office/officeart/2005/8/layout/vList4"/>
    <dgm:cxn modelId="{18783255-627A-45C8-A98F-6359FBEC6E24}" type="presParOf" srcId="{0FDD4463-B994-41ED-BFFB-8D8EDF640245}" destId="{F749CD51-671F-4EB1-B59D-F9AE36A705CE}" srcOrd="0" destOrd="0" presId="urn:microsoft.com/office/officeart/2005/8/layout/vList4"/>
    <dgm:cxn modelId="{07009A4A-5482-474A-A9FD-CDBD2C89E024}" type="presParOf" srcId="{0FDD4463-B994-41ED-BFFB-8D8EDF640245}" destId="{2B4C3300-09D6-49F2-A8DE-CF3A9386BB21}" srcOrd="1" destOrd="0" presId="urn:microsoft.com/office/officeart/2005/8/layout/vList4"/>
    <dgm:cxn modelId="{818E1E3A-B863-4917-ADFB-6324B1D74640}" type="presParOf" srcId="{0FDD4463-B994-41ED-BFFB-8D8EDF640245}" destId="{ACD6033D-F4ED-448C-96DE-20CF495222A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1B9E02-3DF4-4D11-B336-7B5F4B766BC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DF07F1-D2D9-4268-9747-514E1B32B3D5}">
      <dgm:prSet/>
      <dgm:spPr/>
      <dgm:t>
        <a:bodyPr/>
        <a:lstStyle/>
        <a:p>
          <a:r>
            <a:rPr lang="en-US"/>
            <a:t>Do they understand starting point? </a:t>
          </a:r>
        </a:p>
      </dgm:t>
    </dgm:pt>
    <dgm:pt modelId="{74E43289-CA2B-4D97-AB7B-7F20B3F36779}" type="parTrans" cxnId="{BBCFB7DC-5497-450B-8142-93313307584A}">
      <dgm:prSet/>
      <dgm:spPr/>
      <dgm:t>
        <a:bodyPr/>
        <a:lstStyle/>
        <a:p>
          <a:endParaRPr lang="en-US"/>
        </a:p>
      </dgm:t>
    </dgm:pt>
    <dgm:pt modelId="{27B3CD52-F3A6-46FF-98BE-D7EB52CFBEEB}" type="sibTrans" cxnId="{BBCFB7DC-5497-450B-8142-93313307584A}">
      <dgm:prSet/>
      <dgm:spPr/>
      <dgm:t>
        <a:bodyPr/>
        <a:lstStyle/>
        <a:p>
          <a:endParaRPr lang="en-US"/>
        </a:p>
      </dgm:t>
    </dgm:pt>
    <dgm:pt modelId="{3EBC3C16-9D2B-4D64-8C4B-25745DCC233F}">
      <dgm:prSet/>
      <dgm:spPr/>
      <dgm:t>
        <a:bodyPr/>
        <a:lstStyle/>
        <a:p>
          <a:r>
            <a:rPr lang="en-US"/>
            <a:t>Is the top team aligned around a shared digital vision? </a:t>
          </a:r>
        </a:p>
      </dgm:t>
    </dgm:pt>
    <dgm:pt modelId="{6CCF8645-45B2-489D-B144-5A8851BE1E43}" type="parTrans" cxnId="{9D566C0E-4CBF-44CA-A17A-34835DAA26F8}">
      <dgm:prSet/>
      <dgm:spPr/>
      <dgm:t>
        <a:bodyPr/>
        <a:lstStyle/>
        <a:p>
          <a:endParaRPr lang="en-US"/>
        </a:p>
      </dgm:t>
    </dgm:pt>
    <dgm:pt modelId="{9A2A538D-E495-4BEB-98B0-2986A180E929}" type="sibTrans" cxnId="{9D566C0E-4CBF-44CA-A17A-34835DAA26F8}">
      <dgm:prSet/>
      <dgm:spPr/>
      <dgm:t>
        <a:bodyPr/>
        <a:lstStyle/>
        <a:p>
          <a:endParaRPr lang="en-US"/>
        </a:p>
      </dgm:t>
    </dgm:pt>
    <dgm:pt modelId="{55D7C5CF-E4BA-4100-8AB2-770BD6693AC7}">
      <dgm:prSet/>
      <dgm:spPr/>
      <dgm:t>
        <a:bodyPr/>
        <a:lstStyle/>
        <a:p>
          <a:r>
            <a:rPr lang="en-US"/>
            <a:t>Do they understand their starting point?</a:t>
          </a:r>
        </a:p>
      </dgm:t>
    </dgm:pt>
    <dgm:pt modelId="{69BF1F3E-166F-4B28-B073-7A26EBEA61C8}" type="parTrans" cxnId="{667C22FF-8F16-4B1F-9511-40FD3CDDBD76}">
      <dgm:prSet/>
      <dgm:spPr/>
      <dgm:t>
        <a:bodyPr/>
        <a:lstStyle/>
        <a:p>
          <a:endParaRPr lang="en-US"/>
        </a:p>
      </dgm:t>
    </dgm:pt>
    <dgm:pt modelId="{5F5BA843-0EF9-441D-A0E7-AB37C4974F8B}" type="sibTrans" cxnId="{667C22FF-8F16-4B1F-9511-40FD3CDDBD76}">
      <dgm:prSet/>
      <dgm:spPr/>
      <dgm:t>
        <a:bodyPr/>
        <a:lstStyle/>
        <a:p>
          <a:endParaRPr lang="en-US"/>
        </a:p>
      </dgm:t>
    </dgm:pt>
    <dgm:pt modelId="{74ED23F0-0EEF-48EC-9E68-41F5E9379A0B}" type="pres">
      <dgm:prSet presAssocID="{251B9E02-3DF4-4D11-B336-7B5F4B766BC8}" presName="CompostProcess" presStyleCnt="0">
        <dgm:presLayoutVars>
          <dgm:dir/>
          <dgm:resizeHandles val="exact"/>
        </dgm:presLayoutVars>
      </dgm:prSet>
      <dgm:spPr/>
    </dgm:pt>
    <dgm:pt modelId="{8AFAB6D1-E9F6-43A6-8826-12E047C6D79B}" type="pres">
      <dgm:prSet presAssocID="{251B9E02-3DF4-4D11-B336-7B5F4B766BC8}" presName="arrow" presStyleLbl="bgShp" presStyleIdx="0" presStyleCnt="1"/>
      <dgm:spPr/>
    </dgm:pt>
    <dgm:pt modelId="{7E3127BB-1340-4BD5-B028-63173F15558F}" type="pres">
      <dgm:prSet presAssocID="{251B9E02-3DF4-4D11-B336-7B5F4B766BC8}" presName="linearProcess" presStyleCnt="0"/>
      <dgm:spPr/>
    </dgm:pt>
    <dgm:pt modelId="{B97A5746-4FED-4A65-BC6E-9BA8471372D1}" type="pres">
      <dgm:prSet presAssocID="{A4DF07F1-D2D9-4268-9747-514E1B32B3D5}" presName="textNode" presStyleLbl="node1" presStyleIdx="0" presStyleCnt="3">
        <dgm:presLayoutVars>
          <dgm:bulletEnabled val="1"/>
        </dgm:presLayoutVars>
      </dgm:prSet>
      <dgm:spPr/>
    </dgm:pt>
    <dgm:pt modelId="{51DED077-5130-4928-8D2B-DEFA3FA829F7}" type="pres">
      <dgm:prSet presAssocID="{27B3CD52-F3A6-46FF-98BE-D7EB52CFBEEB}" presName="sibTrans" presStyleCnt="0"/>
      <dgm:spPr/>
    </dgm:pt>
    <dgm:pt modelId="{931F46D2-34A1-47E7-A405-A98C680A018C}" type="pres">
      <dgm:prSet presAssocID="{3EBC3C16-9D2B-4D64-8C4B-25745DCC233F}" presName="textNode" presStyleLbl="node1" presStyleIdx="1" presStyleCnt="3">
        <dgm:presLayoutVars>
          <dgm:bulletEnabled val="1"/>
        </dgm:presLayoutVars>
      </dgm:prSet>
      <dgm:spPr/>
    </dgm:pt>
    <dgm:pt modelId="{E16D0578-84CA-400C-9932-6746E123B8D8}" type="pres">
      <dgm:prSet presAssocID="{9A2A538D-E495-4BEB-98B0-2986A180E929}" presName="sibTrans" presStyleCnt="0"/>
      <dgm:spPr/>
    </dgm:pt>
    <dgm:pt modelId="{D1296C9F-DC58-47EB-9829-3D61A179A0BD}" type="pres">
      <dgm:prSet presAssocID="{55D7C5CF-E4BA-4100-8AB2-770BD6693AC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0AED601-1A51-4EC3-A2E6-C03DECE13AEB}" type="presOf" srcId="{3EBC3C16-9D2B-4D64-8C4B-25745DCC233F}" destId="{931F46D2-34A1-47E7-A405-A98C680A018C}" srcOrd="0" destOrd="0" presId="urn:microsoft.com/office/officeart/2005/8/layout/hProcess9"/>
    <dgm:cxn modelId="{9D566C0E-4CBF-44CA-A17A-34835DAA26F8}" srcId="{251B9E02-3DF4-4D11-B336-7B5F4B766BC8}" destId="{3EBC3C16-9D2B-4D64-8C4B-25745DCC233F}" srcOrd="1" destOrd="0" parTransId="{6CCF8645-45B2-489D-B144-5A8851BE1E43}" sibTransId="{9A2A538D-E495-4BEB-98B0-2986A180E929}"/>
    <dgm:cxn modelId="{F85ED441-CCA9-43EA-ACA1-527CA3EE5689}" type="presOf" srcId="{251B9E02-3DF4-4D11-B336-7B5F4B766BC8}" destId="{74ED23F0-0EEF-48EC-9E68-41F5E9379A0B}" srcOrd="0" destOrd="0" presId="urn:microsoft.com/office/officeart/2005/8/layout/hProcess9"/>
    <dgm:cxn modelId="{3E163180-BE01-468D-B603-6A0CB7CF97F2}" type="presOf" srcId="{A4DF07F1-D2D9-4268-9747-514E1B32B3D5}" destId="{B97A5746-4FED-4A65-BC6E-9BA8471372D1}" srcOrd="0" destOrd="0" presId="urn:microsoft.com/office/officeart/2005/8/layout/hProcess9"/>
    <dgm:cxn modelId="{D6AD90CA-809B-443C-A313-8718208F29DB}" type="presOf" srcId="{55D7C5CF-E4BA-4100-8AB2-770BD6693AC7}" destId="{D1296C9F-DC58-47EB-9829-3D61A179A0BD}" srcOrd="0" destOrd="0" presId="urn:microsoft.com/office/officeart/2005/8/layout/hProcess9"/>
    <dgm:cxn modelId="{BBCFB7DC-5497-450B-8142-93313307584A}" srcId="{251B9E02-3DF4-4D11-B336-7B5F4B766BC8}" destId="{A4DF07F1-D2D9-4268-9747-514E1B32B3D5}" srcOrd="0" destOrd="0" parTransId="{74E43289-CA2B-4D97-AB7B-7F20B3F36779}" sibTransId="{27B3CD52-F3A6-46FF-98BE-D7EB52CFBEEB}"/>
    <dgm:cxn modelId="{667C22FF-8F16-4B1F-9511-40FD3CDDBD76}" srcId="{251B9E02-3DF4-4D11-B336-7B5F4B766BC8}" destId="{55D7C5CF-E4BA-4100-8AB2-770BD6693AC7}" srcOrd="2" destOrd="0" parTransId="{69BF1F3E-166F-4B28-B073-7A26EBEA61C8}" sibTransId="{5F5BA843-0EF9-441D-A0E7-AB37C4974F8B}"/>
    <dgm:cxn modelId="{EEEBEE6C-22B0-44A3-841E-7E3F79B555AB}" type="presParOf" srcId="{74ED23F0-0EEF-48EC-9E68-41F5E9379A0B}" destId="{8AFAB6D1-E9F6-43A6-8826-12E047C6D79B}" srcOrd="0" destOrd="0" presId="urn:microsoft.com/office/officeart/2005/8/layout/hProcess9"/>
    <dgm:cxn modelId="{0F43C45F-1033-446F-A190-18830CEA3276}" type="presParOf" srcId="{74ED23F0-0EEF-48EC-9E68-41F5E9379A0B}" destId="{7E3127BB-1340-4BD5-B028-63173F15558F}" srcOrd="1" destOrd="0" presId="urn:microsoft.com/office/officeart/2005/8/layout/hProcess9"/>
    <dgm:cxn modelId="{0325E553-0023-4D67-9121-55BBE9322E41}" type="presParOf" srcId="{7E3127BB-1340-4BD5-B028-63173F15558F}" destId="{B97A5746-4FED-4A65-BC6E-9BA8471372D1}" srcOrd="0" destOrd="0" presId="urn:microsoft.com/office/officeart/2005/8/layout/hProcess9"/>
    <dgm:cxn modelId="{79765364-CC8E-4162-AEBB-569734125434}" type="presParOf" srcId="{7E3127BB-1340-4BD5-B028-63173F15558F}" destId="{51DED077-5130-4928-8D2B-DEFA3FA829F7}" srcOrd="1" destOrd="0" presId="urn:microsoft.com/office/officeart/2005/8/layout/hProcess9"/>
    <dgm:cxn modelId="{6D69C118-BCC0-4D5A-AA5A-D87297738F34}" type="presParOf" srcId="{7E3127BB-1340-4BD5-B028-63173F15558F}" destId="{931F46D2-34A1-47E7-A405-A98C680A018C}" srcOrd="2" destOrd="0" presId="urn:microsoft.com/office/officeart/2005/8/layout/hProcess9"/>
    <dgm:cxn modelId="{1AB0304F-28D2-466A-A303-89DCABD4A84A}" type="presParOf" srcId="{7E3127BB-1340-4BD5-B028-63173F15558F}" destId="{E16D0578-84CA-400C-9932-6746E123B8D8}" srcOrd="3" destOrd="0" presId="urn:microsoft.com/office/officeart/2005/8/layout/hProcess9"/>
    <dgm:cxn modelId="{6C10E959-44B4-40DE-90E0-2CA72B50C362}" type="presParOf" srcId="{7E3127BB-1340-4BD5-B028-63173F15558F}" destId="{D1296C9F-DC58-47EB-9829-3D61A179A0B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B7373D-1730-4D07-8F63-0168DFA5F5A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14DD5-5C3C-4D71-ADBB-7C80A0878DBB}">
      <dgm:prSet custT="1"/>
      <dgm:spPr/>
      <dgm:t>
        <a:bodyPr/>
        <a:lstStyle/>
        <a:p>
          <a:r>
            <a:rPr lang="en-US" sz="1500" b="1" dirty="0"/>
            <a:t>Translating vision into action</a:t>
          </a:r>
        </a:p>
      </dgm:t>
    </dgm:pt>
    <dgm:pt modelId="{45E934F7-1D0D-40D6-B319-F9C38F7B64DE}" type="parTrans" cxnId="{1801FDE8-907B-4D06-85CD-D92C570175F1}">
      <dgm:prSet/>
      <dgm:spPr/>
      <dgm:t>
        <a:bodyPr/>
        <a:lstStyle/>
        <a:p>
          <a:endParaRPr lang="en-US"/>
        </a:p>
      </dgm:t>
    </dgm:pt>
    <dgm:pt modelId="{97FA2389-1CF4-480E-8C0B-82D63B7242C4}" type="sibTrans" cxnId="{1801FDE8-907B-4D06-85CD-D92C570175F1}">
      <dgm:prSet/>
      <dgm:spPr/>
      <dgm:t>
        <a:bodyPr/>
        <a:lstStyle/>
        <a:p>
          <a:endParaRPr lang="en-US"/>
        </a:p>
      </dgm:t>
    </dgm:pt>
    <dgm:pt modelId="{5C6C8780-F9B0-4011-882B-E85F52C7673B}">
      <dgm:prSet custT="1"/>
      <dgm:spPr/>
      <dgm:t>
        <a:bodyPr/>
        <a:lstStyle/>
        <a:p>
          <a:r>
            <a:rPr lang="en-US" sz="1500" b="1" dirty="0"/>
            <a:t>Choosing right governance model</a:t>
          </a:r>
        </a:p>
      </dgm:t>
    </dgm:pt>
    <dgm:pt modelId="{97D10E37-81D0-4ACA-A9CD-D29C7B1824E1}" type="parTrans" cxnId="{408535AC-F419-4ADC-80C4-D33157E935D8}">
      <dgm:prSet/>
      <dgm:spPr/>
      <dgm:t>
        <a:bodyPr/>
        <a:lstStyle/>
        <a:p>
          <a:endParaRPr lang="en-US"/>
        </a:p>
      </dgm:t>
    </dgm:pt>
    <dgm:pt modelId="{E7F482A9-57CC-47E6-A058-B11A6814343D}" type="sibTrans" cxnId="{408535AC-F419-4ADC-80C4-D33157E935D8}">
      <dgm:prSet/>
      <dgm:spPr/>
      <dgm:t>
        <a:bodyPr/>
        <a:lstStyle/>
        <a:p>
          <a:endParaRPr lang="en-US"/>
        </a:p>
      </dgm:t>
    </dgm:pt>
    <dgm:pt modelId="{7514E789-8583-42E2-A333-5B34D74F86D8}">
      <dgm:prSet custT="1"/>
      <dgm:spPr/>
      <dgm:t>
        <a:bodyPr/>
        <a:lstStyle/>
        <a:p>
          <a:r>
            <a:rPr lang="en-US" sz="1500" b="1" dirty="0"/>
            <a:t>Funding models for the transformation</a:t>
          </a:r>
        </a:p>
      </dgm:t>
    </dgm:pt>
    <dgm:pt modelId="{C6104BE5-2DF8-43A5-BD35-22219C8C5386}" type="parTrans" cxnId="{B752AFB6-DAC7-4034-8858-5D5D1A1979D2}">
      <dgm:prSet/>
      <dgm:spPr/>
      <dgm:t>
        <a:bodyPr/>
        <a:lstStyle/>
        <a:p>
          <a:endParaRPr lang="en-US"/>
        </a:p>
      </dgm:t>
    </dgm:pt>
    <dgm:pt modelId="{3BF0A57F-B909-4B0B-B46D-7FC21E4627B0}" type="sibTrans" cxnId="{B752AFB6-DAC7-4034-8858-5D5D1A1979D2}">
      <dgm:prSet/>
      <dgm:spPr/>
      <dgm:t>
        <a:bodyPr/>
        <a:lstStyle/>
        <a:p>
          <a:endParaRPr lang="en-US"/>
        </a:p>
      </dgm:t>
    </dgm:pt>
    <dgm:pt modelId="{A8B643CB-0533-4A61-AACA-C5646C9CB1DA}" type="pres">
      <dgm:prSet presAssocID="{B9B7373D-1730-4D07-8F63-0168DFA5F5A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B8E96F2-D1D8-4736-917B-61E9D9F9FDF9}" type="pres">
      <dgm:prSet presAssocID="{B9B7373D-1730-4D07-8F63-0168DFA5F5AA}" presName="cycle" presStyleCnt="0"/>
      <dgm:spPr/>
    </dgm:pt>
    <dgm:pt modelId="{74B09F3B-FC3B-42ED-AC95-75BC0596F615}" type="pres">
      <dgm:prSet presAssocID="{B9B7373D-1730-4D07-8F63-0168DFA5F5AA}" presName="centerShape" presStyleCnt="0"/>
      <dgm:spPr/>
    </dgm:pt>
    <dgm:pt modelId="{DA4A17B7-1247-4CF2-B52B-6914F442D178}" type="pres">
      <dgm:prSet presAssocID="{B9B7373D-1730-4D07-8F63-0168DFA5F5AA}" presName="connSite" presStyleLbl="node1" presStyleIdx="0" presStyleCnt="4"/>
      <dgm:spPr/>
    </dgm:pt>
    <dgm:pt modelId="{17FF19E8-4B13-4F6C-ADA3-AAC1697E90AF}" type="pres">
      <dgm:prSet presAssocID="{B9B7373D-1730-4D07-8F63-0168DFA5F5AA}" presName="visible" presStyleLbl="node1" presStyleIdx="0" presStyleCnt="4" custScaleX="66745" custScaleY="7185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A56A32-1D64-47BD-8409-8B7EA45CCDDD}" type="pres">
      <dgm:prSet presAssocID="{45E934F7-1D0D-40D6-B319-F9C38F7B64DE}" presName="Name25" presStyleLbl="parChTrans1D1" presStyleIdx="0" presStyleCnt="3"/>
      <dgm:spPr/>
    </dgm:pt>
    <dgm:pt modelId="{A4922913-8B1D-491A-A6BF-DC8BCA8BA811}" type="pres">
      <dgm:prSet presAssocID="{40614DD5-5C3C-4D71-ADBB-7C80A0878DBB}" presName="node" presStyleCnt="0"/>
      <dgm:spPr/>
    </dgm:pt>
    <dgm:pt modelId="{F9E50BA3-38A3-4C10-B270-CA977B03E10A}" type="pres">
      <dgm:prSet presAssocID="{40614DD5-5C3C-4D71-ADBB-7C80A0878DBB}" presName="parentNode" presStyleLbl="node1" presStyleIdx="1" presStyleCnt="4" custScaleX="110248" custScaleY="99227">
        <dgm:presLayoutVars>
          <dgm:chMax val="1"/>
          <dgm:bulletEnabled val="1"/>
        </dgm:presLayoutVars>
      </dgm:prSet>
      <dgm:spPr/>
    </dgm:pt>
    <dgm:pt modelId="{1793EB4D-2EB1-4D29-AC52-D675ECCBD061}" type="pres">
      <dgm:prSet presAssocID="{40614DD5-5C3C-4D71-ADBB-7C80A0878DBB}" presName="childNode" presStyleLbl="revTx" presStyleIdx="0" presStyleCnt="0">
        <dgm:presLayoutVars>
          <dgm:bulletEnabled val="1"/>
        </dgm:presLayoutVars>
      </dgm:prSet>
      <dgm:spPr/>
    </dgm:pt>
    <dgm:pt modelId="{451354B1-974D-4E11-8ABF-4309AD87AC5F}" type="pres">
      <dgm:prSet presAssocID="{97D10E37-81D0-4ACA-A9CD-D29C7B1824E1}" presName="Name25" presStyleLbl="parChTrans1D1" presStyleIdx="1" presStyleCnt="3"/>
      <dgm:spPr/>
    </dgm:pt>
    <dgm:pt modelId="{475E3660-1E7B-4FF6-9F84-8DC4464D627D}" type="pres">
      <dgm:prSet presAssocID="{5C6C8780-F9B0-4011-882B-E85F52C7673B}" presName="node" presStyleCnt="0"/>
      <dgm:spPr/>
    </dgm:pt>
    <dgm:pt modelId="{8D951180-0C9A-4D01-8617-1EAF10305ABE}" type="pres">
      <dgm:prSet presAssocID="{5C6C8780-F9B0-4011-882B-E85F52C7673B}" presName="parentNode" presStyleLbl="node1" presStyleIdx="2" presStyleCnt="4" custScaleX="129540" custScaleY="117459" custLinFactNeighborX="21038" custLinFactNeighborY="-8452">
        <dgm:presLayoutVars>
          <dgm:chMax val="1"/>
          <dgm:bulletEnabled val="1"/>
        </dgm:presLayoutVars>
      </dgm:prSet>
      <dgm:spPr/>
    </dgm:pt>
    <dgm:pt modelId="{25ADBDF2-2ECD-4449-801F-FDD2728E783D}" type="pres">
      <dgm:prSet presAssocID="{5C6C8780-F9B0-4011-882B-E85F52C7673B}" presName="childNode" presStyleLbl="revTx" presStyleIdx="0" presStyleCnt="0">
        <dgm:presLayoutVars>
          <dgm:bulletEnabled val="1"/>
        </dgm:presLayoutVars>
      </dgm:prSet>
      <dgm:spPr/>
    </dgm:pt>
    <dgm:pt modelId="{AD0E9ADA-709A-4921-9627-3CC3B805E5C8}" type="pres">
      <dgm:prSet presAssocID="{C6104BE5-2DF8-43A5-BD35-22219C8C5386}" presName="Name25" presStyleLbl="parChTrans1D1" presStyleIdx="2" presStyleCnt="3"/>
      <dgm:spPr/>
    </dgm:pt>
    <dgm:pt modelId="{D6F33FB6-E573-4EEC-B583-2C646B70F712}" type="pres">
      <dgm:prSet presAssocID="{7514E789-8583-42E2-A333-5B34D74F86D8}" presName="node" presStyleCnt="0"/>
      <dgm:spPr/>
    </dgm:pt>
    <dgm:pt modelId="{31F51FA1-DC11-4150-8A2F-C0A60B43D6D6}" type="pres">
      <dgm:prSet presAssocID="{7514E789-8583-42E2-A333-5B34D74F86D8}" presName="parentNode" presStyleLbl="node1" presStyleIdx="3" presStyleCnt="4" custLinFactNeighborX="10695" custLinFactNeighborY="-9643">
        <dgm:presLayoutVars>
          <dgm:chMax val="1"/>
          <dgm:bulletEnabled val="1"/>
        </dgm:presLayoutVars>
      </dgm:prSet>
      <dgm:spPr/>
    </dgm:pt>
    <dgm:pt modelId="{FC2D664A-8060-4BD7-AFA9-EB4077026FAB}" type="pres">
      <dgm:prSet presAssocID="{7514E789-8583-42E2-A333-5B34D74F86D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9434310-3CD4-48C4-BC5A-D8BD5AD531A5}" type="presOf" srcId="{B9B7373D-1730-4D07-8F63-0168DFA5F5AA}" destId="{A8B643CB-0533-4A61-AACA-C5646C9CB1DA}" srcOrd="0" destOrd="0" presId="urn:microsoft.com/office/officeart/2005/8/layout/radial2"/>
    <dgm:cxn modelId="{BC49D424-8E3E-4500-B8AE-B6165585861F}" type="presOf" srcId="{97D10E37-81D0-4ACA-A9CD-D29C7B1824E1}" destId="{451354B1-974D-4E11-8ABF-4309AD87AC5F}" srcOrd="0" destOrd="0" presId="urn:microsoft.com/office/officeart/2005/8/layout/radial2"/>
    <dgm:cxn modelId="{B6222966-6BD4-44C1-A9C2-F8E28A00102F}" type="presOf" srcId="{7514E789-8583-42E2-A333-5B34D74F86D8}" destId="{31F51FA1-DC11-4150-8A2F-C0A60B43D6D6}" srcOrd="0" destOrd="0" presId="urn:microsoft.com/office/officeart/2005/8/layout/radial2"/>
    <dgm:cxn modelId="{D8F3976B-DFAF-4AAB-AD2A-B4828B447A8C}" type="presOf" srcId="{5C6C8780-F9B0-4011-882B-E85F52C7673B}" destId="{8D951180-0C9A-4D01-8617-1EAF10305ABE}" srcOrd="0" destOrd="0" presId="urn:microsoft.com/office/officeart/2005/8/layout/radial2"/>
    <dgm:cxn modelId="{E48D7777-A5B1-4115-BC09-4A7BE50018C1}" type="presOf" srcId="{C6104BE5-2DF8-43A5-BD35-22219C8C5386}" destId="{AD0E9ADA-709A-4921-9627-3CC3B805E5C8}" srcOrd="0" destOrd="0" presId="urn:microsoft.com/office/officeart/2005/8/layout/radial2"/>
    <dgm:cxn modelId="{408535AC-F419-4ADC-80C4-D33157E935D8}" srcId="{B9B7373D-1730-4D07-8F63-0168DFA5F5AA}" destId="{5C6C8780-F9B0-4011-882B-E85F52C7673B}" srcOrd="1" destOrd="0" parTransId="{97D10E37-81D0-4ACA-A9CD-D29C7B1824E1}" sibTransId="{E7F482A9-57CC-47E6-A058-B11A6814343D}"/>
    <dgm:cxn modelId="{B752AFB6-DAC7-4034-8858-5D5D1A1979D2}" srcId="{B9B7373D-1730-4D07-8F63-0168DFA5F5AA}" destId="{7514E789-8583-42E2-A333-5B34D74F86D8}" srcOrd="2" destOrd="0" parTransId="{C6104BE5-2DF8-43A5-BD35-22219C8C5386}" sibTransId="{3BF0A57F-B909-4B0B-B46D-7FC21E4627B0}"/>
    <dgm:cxn modelId="{1801FDE8-907B-4D06-85CD-D92C570175F1}" srcId="{B9B7373D-1730-4D07-8F63-0168DFA5F5AA}" destId="{40614DD5-5C3C-4D71-ADBB-7C80A0878DBB}" srcOrd="0" destOrd="0" parTransId="{45E934F7-1D0D-40D6-B319-F9C38F7B64DE}" sibTransId="{97FA2389-1CF4-480E-8C0B-82D63B7242C4}"/>
    <dgm:cxn modelId="{23412BEA-8FC2-408F-A026-EBB2EA235A05}" type="presOf" srcId="{45E934F7-1D0D-40D6-B319-F9C38F7B64DE}" destId="{D6A56A32-1D64-47BD-8409-8B7EA45CCDDD}" srcOrd="0" destOrd="0" presId="urn:microsoft.com/office/officeart/2005/8/layout/radial2"/>
    <dgm:cxn modelId="{259321ED-A32D-49F8-97F0-1F5ABA5A7390}" type="presOf" srcId="{40614DD5-5C3C-4D71-ADBB-7C80A0878DBB}" destId="{F9E50BA3-38A3-4C10-B270-CA977B03E10A}" srcOrd="0" destOrd="0" presId="urn:microsoft.com/office/officeart/2005/8/layout/radial2"/>
    <dgm:cxn modelId="{70FED6F7-DE32-4828-883A-FFBE67E0E104}" type="presParOf" srcId="{A8B643CB-0533-4A61-AACA-C5646C9CB1DA}" destId="{2B8E96F2-D1D8-4736-917B-61E9D9F9FDF9}" srcOrd="0" destOrd="0" presId="urn:microsoft.com/office/officeart/2005/8/layout/radial2"/>
    <dgm:cxn modelId="{69A54341-310D-4F95-AE81-42E7BB548F3B}" type="presParOf" srcId="{2B8E96F2-D1D8-4736-917B-61E9D9F9FDF9}" destId="{74B09F3B-FC3B-42ED-AC95-75BC0596F615}" srcOrd="0" destOrd="0" presId="urn:microsoft.com/office/officeart/2005/8/layout/radial2"/>
    <dgm:cxn modelId="{378EBEEE-CD62-4A28-8DA6-F33E14B8B666}" type="presParOf" srcId="{74B09F3B-FC3B-42ED-AC95-75BC0596F615}" destId="{DA4A17B7-1247-4CF2-B52B-6914F442D178}" srcOrd="0" destOrd="0" presId="urn:microsoft.com/office/officeart/2005/8/layout/radial2"/>
    <dgm:cxn modelId="{8884E86F-3DAF-4FE7-9868-1F38386794C8}" type="presParOf" srcId="{74B09F3B-FC3B-42ED-AC95-75BC0596F615}" destId="{17FF19E8-4B13-4F6C-ADA3-AAC1697E90AF}" srcOrd="1" destOrd="0" presId="urn:microsoft.com/office/officeart/2005/8/layout/radial2"/>
    <dgm:cxn modelId="{6E7FC847-5443-4F8A-A3B1-C1A356A39863}" type="presParOf" srcId="{2B8E96F2-D1D8-4736-917B-61E9D9F9FDF9}" destId="{D6A56A32-1D64-47BD-8409-8B7EA45CCDDD}" srcOrd="1" destOrd="0" presId="urn:microsoft.com/office/officeart/2005/8/layout/radial2"/>
    <dgm:cxn modelId="{B459E608-D8A7-4659-BAF9-2EB1D7E66E66}" type="presParOf" srcId="{2B8E96F2-D1D8-4736-917B-61E9D9F9FDF9}" destId="{A4922913-8B1D-491A-A6BF-DC8BCA8BA811}" srcOrd="2" destOrd="0" presId="urn:microsoft.com/office/officeart/2005/8/layout/radial2"/>
    <dgm:cxn modelId="{E487BFEB-A51A-4AE4-A312-630FB230113D}" type="presParOf" srcId="{A4922913-8B1D-491A-A6BF-DC8BCA8BA811}" destId="{F9E50BA3-38A3-4C10-B270-CA977B03E10A}" srcOrd="0" destOrd="0" presId="urn:microsoft.com/office/officeart/2005/8/layout/radial2"/>
    <dgm:cxn modelId="{63FEC5EA-AB32-402E-93B6-E1B7294BBADB}" type="presParOf" srcId="{A4922913-8B1D-491A-A6BF-DC8BCA8BA811}" destId="{1793EB4D-2EB1-4D29-AC52-D675ECCBD061}" srcOrd="1" destOrd="0" presId="urn:microsoft.com/office/officeart/2005/8/layout/radial2"/>
    <dgm:cxn modelId="{1549270C-6B85-4EA6-9679-B5765445EC70}" type="presParOf" srcId="{2B8E96F2-D1D8-4736-917B-61E9D9F9FDF9}" destId="{451354B1-974D-4E11-8ABF-4309AD87AC5F}" srcOrd="3" destOrd="0" presId="urn:microsoft.com/office/officeart/2005/8/layout/radial2"/>
    <dgm:cxn modelId="{07741743-3D08-4851-88AD-9BC70F64D4E7}" type="presParOf" srcId="{2B8E96F2-D1D8-4736-917B-61E9D9F9FDF9}" destId="{475E3660-1E7B-4FF6-9F84-8DC4464D627D}" srcOrd="4" destOrd="0" presId="urn:microsoft.com/office/officeart/2005/8/layout/radial2"/>
    <dgm:cxn modelId="{3BBBCCEC-D61F-44FA-87C5-2577BD2D63E5}" type="presParOf" srcId="{475E3660-1E7B-4FF6-9F84-8DC4464D627D}" destId="{8D951180-0C9A-4D01-8617-1EAF10305ABE}" srcOrd="0" destOrd="0" presId="urn:microsoft.com/office/officeart/2005/8/layout/radial2"/>
    <dgm:cxn modelId="{DEA78C92-9948-42B6-AB60-4FEC677E0E8E}" type="presParOf" srcId="{475E3660-1E7B-4FF6-9F84-8DC4464D627D}" destId="{25ADBDF2-2ECD-4449-801F-FDD2728E783D}" srcOrd="1" destOrd="0" presId="urn:microsoft.com/office/officeart/2005/8/layout/radial2"/>
    <dgm:cxn modelId="{CF3B1629-E0B7-420B-A5A6-06177EC0E737}" type="presParOf" srcId="{2B8E96F2-D1D8-4736-917B-61E9D9F9FDF9}" destId="{AD0E9ADA-709A-4921-9627-3CC3B805E5C8}" srcOrd="5" destOrd="0" presId="urn:microsoft.com/office/officeart/2005/8/layout/radial2"/>
    <dgm:cxn modelId="{9FE3EB44-4A37-4FB3-BFF0-BE5B7630A746}" type="presParOf" srcId="{2B8E96F2-D1D8-4736-917B-61E9D9F9FDF9}" destId="{D6F33FB6-E573-4EEC-B583-2C646B70F712}" srcOrd="6" destOrd="0" presId="urn:microsoft.com/office/officeart/2005/8/layout/radial2"/>
    <dgm:cxn modelId="{E4DDC73C-C756-4776-919B-36F31F27B682}" type="presParOf" srcId="{D6F33FB6-E573-4EEC-B583-2C646B70F712}" destId="{31F51FA1-DC11-4150-8A2F-C0A60B43D6D6}" srcOrd="0" destOrd="0" presId="urn:microsoft.com/office/officeart/2005/8/layout/radial2"/>
    <dgm:cxn modelId="{73B88FA1-AAC0-484C-95C7-BF024631931C}" type="presParOf" srcId="{D6F33FB6-E573-4EEC-B583-2C646B70F712}" destId="{FC2D664A-8060-4BD7-AFA9-EB4077026FA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59A6DD-B116-4552-B820-5B29A89909BB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B7E00D-2A43-4D3A-BBE8-A40CCB9E842E}">
      <dgm:prSet/>
      <dgm:spPr/>
      <dgm:t>
        <a:bodyPr/>
        <a:lstStyle/>
        <a:p>
          <a:r>
            <a:rPr lang="en-US" dirty="0"/>
            <a:t>Does Ikea make its ambition clear enough? </a:t>
          </a:r>
        </a:p>
      </dgm:t>
    </dgm:pt>
    <dgm:pt modelId="{627A84AC-1032-4A32-BB10-44F25E3A2554}" type="parTrans" cxnId="{32E96412-5D44-4CB3-AF0B-747B3A00AD6A}">
      <dgm:prSet/>
      <dgm:spPr/>
      <dgm:t>
        <a:bodyPr/>
        <a:lstStyle/>
        <a:p>
          <a:endParaRPr lang="en-US"/>
        </a:p>
      </dgm:t>
    </dgm:pt>
    <dgm:pt modelId="{5877CEB9-FF7F-46DA-9A6B-97187218A49E}" type="sibTrans" cxnId="{32E96412-5D44-4CB3-AF0B-747B3A00AD6A}">
      <dgm:prSet/>
      <dgm:spPr/>
      <dgm:t>
        <a:bodyPr/>
        <a:lstStyle/>
        <a:p>
          <a:endParaRPr lang="en-US"/>
        </a:p>
      </dgm:t>
    </dgm:pt>
    <dgm:pt modelId="{3F8E84FB-CBB3-4897-A27E-3BEBD9FD18DD}">
      <dgm:prSet/>
      <dgm:spPr/>
      <dgm:t>
        <a:bodyPr/>
        <a:lstStyle/>
        <a:p>
          <a:r>
            <a:rPr lang="en-US" dirty="0"/>
            <a:t>Are they creating sufficient momentum within the organization? </a:t>
          </a:r>
        </a:p>
      </dgm:t>
    </dgm:pt>
    <dgm:pt modelId="{FF0DDB08-AB69-4668-8BCC-FC387CAAABE2}" type="parTrans" cxnId="{5CB3889A-A490-4053-8D31-DC68664A91A2}">
      <dgm:prSet/>
      <dgm:spPr/>
      <dgm:t>
        <a:bodyPr/>
        <a:lstStyle/>
        <a:p>
          <a:endParaRPr lang="en-US"/>
        </a:p>
      </dgm:t>
    </dgm:pt>
    <dgm:pt modelId="{29A06DCB-266F-4720-9C2E-9DE113FF39B5}" type="sibTrans" cxnId="{5CB3889A-A490-4053-8D31-DC68664A91A2}">
      <dgm:prSet/>
      <dgm:spPr/>
      <dgm:t>
        <a:bodyPr/>
        <a:lstStyle/>
        <a:p>
          <a:endParaRPr lang="en-US"/>
        </a:p>
      </dgm:t>
    </dgm:pt>
    <dgm:pt modelId="{565BD602-2B28-4EDD-9452-11BEEA8EF640}">
      <dgm:prSet/>
      <dgm:spPr/>
      <dgm:t>
        <a:bodyPr/>
        <a:lstStyle/>
        <a:p>
          <a:r>
            <a:rPr lang="en-US" dirty="0"/>
            <a:t>Do they actively encourage a digital cultural shift across the organization?</a:t>
          </a:r>
        </a:p>
      </dgm:t>
    </dgm:pt>
    <dgm:pt modelId="{53236BA6-90E2-4E8E-AC84-428E405D1C82}" type="parTrans" cxnId="{974DC429-A62D-4485-AF66-B390C7A47682}">
      <dgm:prSet/>
      <dgm:spPr/>
      <dgm:t>
        <a:bodyPr/>
        <a:lstStyle/>
        <a:p>
          <a:endParaRPr lang="en-US"/>
        </a:p>
      </dgm:t>
    </dgm:pt>
    <dgm:pt modelId="{4C05BB3A-E0C1-439F-945B-56F000E357CE}" type="sibTrans" cxnId="{974DC429-A62D-4485-AF66-B390C7A47682}">
      <dgm:prSet/>
      <dgm:spPr/>
      <dgm:t>
        <a:bodyPr/>
        <a:lstStyle/>
        <a:p>
          <a:endParaRPr lang="en-US"/>
        </a:p>
      </dgm:t>
    </dgm:pt>
    <dgm:pt modelId="{70F244ED-53EA-46A1-853C-05AF265F4B53}" type="pres">
      <dgm:prSet presAssocID="{CF59A6DD-B116-4552-B820-5B29A89909BB}" presName="compositeShape" presStyleCnt="0">
        <dgm:presLayoutVars>
          <dgm:dir/>
          <dgm:resizeHandles/>
        </dgm:presLayoutVars>
      </dgm:prSet>
      <dgm:spPr/>
    </dgm:pt>
    <dgm:pt modelId="{67F72626-8B75-46F6-90AD-8A3A4FE89BF4}" type="pres">
      <dgm:prSet presAssocID="{CF59A6DD-B116-4552-B820-5B29A89909BB}" presName="pyramid" presStyleLbl="node1" presStyleIdx="0" presStyleCnt="1"/>
      <dgm:spPr/>
    </dgm:pt>
    <dgm:pt modelId="{74F73055-D3AF-4B12-92BA-42A100F57500}" type="pres">
      <dgm:prSet presAssocID="{CF59A6DD-B116-4552-B820-5B29A89909BB}" presName="theList" presStyleCnt="0"/>
      <dgm:spPr/>
    </dgm:pt>
    <dgm:pt modelId="{5C16D6DA-C0AF-40B3-96F6-8B871B7A4A63}" type="pres">
      <dgm:prSet presAssocID="{29B7E00D-2A43-4D3A-BBE8-A40CCB9E842E}" presName="aNode" presStyleLbl="fgAcc1" presStyleIdx="0" presStyleCnt="3">
        <dgm:presLayoutVars>
          <dgm:bulletEnabled val="1"/>
        </dgm:presLayoutVars>
      </dgm:prSet>
      <dgm:spPr/>
    </dgm:pt>
    <dgm:pt modelId="{0F387945-3618-4B11-A4E4-0EC5FBF726DC}" type="pres">
      <dgm:prSet presAssocID="{29B7E00D-2A43-4D3A-BBE8-A40CCB9E842E}" presName="aSpace" presStyleCnt="0"/>
      <dgm:spPr/>
    </dgm:pt>
    <dgm:pt modelId="{A366BB1C-5C89-4BDE-B55D-BB2C6FDE133D}" type="pres">
      <dgm:prSet presAssocID="{3F8E84FB-CBB3-4897-A27E-3BEBD9FD18DD}" presName="aNode" presStyleLbl="fgAcc1" presStyleIdx="1" presStyleCnt="3">
        <dgm:presLayoutVars>
          <dgm:bulletEnabled val="1"/>
        </dgm:presLayoutVars>
      </dgm:prSet>
      <dgm:spPr/>
    </dgm:pt>
    <dgm:pt modelId="{B67DA267-4FED-45FD-B1C2-E184ABECA404}" type="pres">
      <dgm:prSet presAssocID="{3F8E84FB-CBB3-4897-A27E-3BEBD9FD18DD}" presName="aSpace" presStyleCnt="0"/>
      <dgm:spPr/>
    </dgm:pt>
    <dgm:pt modelId="{3F374F3C-8B7C-497E-8C40-9045C4687FD1}" type="pres">
      <dgm:prSet presAssocID="{565BD602-2B28-4EDD-9452-11BEEA8EF640}" presName="aNode" presStyleLbl="fgAcc1" presStyleIdx="2" presStyleCnt="3">
        <dgm:presLayoutVars>
          <dgm:bulletEnabled val="1"/>
        </dgm:presLayoutVars>
      </dgm:prSet>
      <dgm:spPr/>
    </dgm:pt>
    <dgm:pt modelId="{FEDF1953-DEAD-4DEE-91CA-A8FDDEEDA89B}" type="pres">
      <dgm:prSet presAssocID="{565BD602-2B28-4EDD-9452-11BEEA8EF640}" presName="aSpace" presStyleCnt="0"/>
      <dgm:spPr/>
    </dgm:pt>
  </dgm:ptLst>
  <dgm:cxnLst>
    <dgm:cxn modelId="{32E96412-5D44-4CB3-AF0B-747B3A00AD6A}" srcId="{CF59A6DD-B116-4552-B820-5B29A89909BB}" destId="{29B7E00D-2A43-4D3A-BBE8-A40CCB9E842E}" srcOrd="0" destOrd="0" parTransId="{627A84AC-1032-4A32-BB10-44F25E3A2554}" sibTransId="{5877CEB9-FF7F-46DA-9A6B-97187218A49E}"/>
    <dgm:cxn modelId="{974DC429-A62D-4485-AF66-B390C7A47682}" srcId="{CF59A6DD-B116-4552-B820-5B29A89909BB}" destId="{565BD602-2B28-4EDD-9452-11BEEA8EF640}" srcOrd="2" destOrd="0" parTransId="{53236BA6-90E2-4E8E-AC84-428E405D1C82}" sibTransId="{4C05BB3A-E0C1-439F-945B-56F000E357CE}"/>
    <dgm:cxn modelId="{5CB3889A-A490-4053-8D31-DC68664A91A2}" srcId="{CF59A6DD-B116-4552-B820-5B29A89909BB}" destId="{3F8E84FB-CBB3-4897-A27E-3BEBD9FD18DD}" srcOrd="1" destOrd="0" parTransId="{FF0DDB08-AB69-4668-8BCC-FC387CAAABE2}" sibTransId="{29A06DCB-266F-4720-9C2E-9DE113FF39B5}"/>
    <dgm:cxn modelId="{EA79C4A5-FAA9-4BBD-B5A9-5EACC054FB7F}" type="presOf" srcId="{CF59A6DD-B116-4552-B820-5B29A89909BB}" destId="{70F244ED-53EA-46A1-853C-05AF265F4B53}" srcOrd="0" destOrd="0" presId="urn:microsoft.com/office/officeart/2005/8/layout/pyramid2"/>
    <dgm:cxn modelId="{EFE99CAD-0514-4DF4-AC58-2A98CF7A13A2}" type="presOf" srcId="{565BD602-2B28-4EDD-9452-11BEEA8EF640}" destId="{3F374F3C-8B7C-497E-8C40-9045C4687FD1}" srcOrd="0" destOrd="0" presId="urn:microsoft.com/office/officeart/2005/8/layout/pyramid2"/>
    <dgm:cxn modelId="{CB7219CD-4DA1-499E-91D1-6E70E5A83C77}" type="presOf" srcId="{29B7E00D-2A43-4D3A-BBE8-A40CCB9E842E}" destId="{5C16D6DA-C0AF-40B3-96F6-8B871B7A4A63}" srcOrd="0" destOrd="0" presId="urn:microsoft.com/office/officeart/2005/8/layout/pyramid2"/>
    <dgm:cxn modelId="{7A51E3EB-B86D-4400-99A1-D91C7A052996}" type="presOf" srcId="{3F8E84FB-CBB3-4897-A27E-3BEBD9FD18DD}" destId="{A366BB1C-5C89-4BDE-B55D-BB2C6FDE133D}" srcOrd="0" destOrd="0" presId="urn:microsoft.com/office/officeart/2005/8/layout/pyramid2"/>
    <dgm:cxn modelId="{07F11F16-472B-4B28-8978-4A7EF5D5EA56}" type="presParOf" srcId="{70F244ED-53EA-46A1-853C-05AF265F4B53}" destId="{67F72626-8B75-46F6-90AD-8A3A4FE89BF4}" srcOrd="0" destOrd="0" presId="urn:microsoft.com/office/officeart/2005/8/layout/pyramid2"/>
    <dgm:cxn modelId="{6183D140-9F02-4059-BC78-A358919FF25B}" type="presParOf" srcId="{70F244ED-53EA-46A1-853C-05AF265F4B53}" destId="{74F73055-D3AF-4B12-92BA-42A100F57500}" srcOrd="1" destOrd="0" presId="urn:microsoft.com/office/officeart/2005/8/layout/pyramid2"/>
    <dgm:cxn modelId="{2591A271-CCEA-4F5C-A212-A54165617721}" type="presParOf" srcId="{74F73055-D3AF-4B12-92BA-42A100F57500}" destId="{5C16D6DA-C0AF-40B3-96F6-8B871B7A4A63}" srcOrd="0" destOrd="0" presId="urn:microsoft.com/office/officeart/2005/8/layout/pyramid2"/>
    <dgm:cxn modelId="{7F5DC353-3CA0-4DAC-9E46-253BF67C6BA9}" type="presParOf" srcId="{74F73055-D3AF-4B12-92BA-42A100F57500}" destId="{0F387945-3618-4B11-A4E4-0EC5FBF726DC}" srcOrd="1" destOrd="0" presId="urn:microsoft.com/office/officeart/2005/8/layout/pyramid2"/>
    <dgm:cxn modelId="{CEC087B7-CFFA-4F62-9933-55D7AC6BE45B}" type="presParOf" srcId="{74F73055-D3AF-4B12-92BA-42A100F57500}" destId="{A366BB1C-5C89-4BDE-B55D-BB2C6FDE133D}" srcOrd="2" destOrd="0" presId="urn:microsoft.com/office/officeart/2005/8/layout/pyramid2"/>
    <dgm:cxn modelId="{FA8FC94C-1676-4AA9-AA36-1EDBB84C9870}" type="presParOf" srcId="{74F73055-D3AF-4B12-92BA-42A100F57500}" destId="{B67DA267-4FED-45FD-B1C2-E184ABECA404}" srcOrd="3" destOrd="0" presId="urn:microsoft.com/office/officeart/2005/8/layout/pyramid2"/>
    <dgm:cxn modelId="{8AEFACA5-4238-445D-A8AA-202B9CC4E4FA}" type="presParOf" srcId="{74F73055-D3AF-4B12-92BA-42A100F57500}" destId="{3F374F3C-8B7C-497E-8C40-9045C4687FD1}" srcOrd="4" destOrd="0" presId="urn:microsoft.com/office/officeart/2005/8/layout/pyramid2"/>
    <dgm:cxn modelId="{A8417B51-F12B-445D-9CBD-6F92B42A34BA}" type="presParOf" srcId="{74F73055-D3AF-4B12-92BA-42A100F57500}" destId="{FEDF1953-DEAD-4DEE-91CA-A8FDDEEDA89B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5BF62-C7AE-4C74-B4EE-5C0723AC92AA}">
      <dsp:nvSpPr>
        <dsp:cNvPr id="0" name=""/>
        <dsp:cNvSpPr/>
      </dsp:nvSpPr>
      <dsp:spPr>
        <a:xfrm rot="2223173">
          <a:off x="1047545" y="2202789"/>
          <a:ext cx="31368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313682" y="326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E0E12-5099-4447-8BD8-EDB2E4BBE33D}">
      <dsp:nvSpPr>
        <dsp:cNvPr id="0" name=""/>
        <dsp:cNvSpPr/>
      </dsp:nvSpPr>
      <dsp:spPr>
        <a:xfrm rot="21397092">
          <a:off x="1078070" y="1644743"/>
          <a:ext cx="131414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1314142" y="326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C48D6-A1FE-4C4E-81CF-E7AC6ED8EF76}">
      <dsp:nvSpPr>
        <dsp:cNvPr id="0" name=""/>
        <dsp:cNvSpPr/>
      </dsp:nvSpPr>
      <dsp:spPr>
        <a:xfrm rot="18965648">
          <a:off x="1049380" y="1138092"/>
          <a:ext cx="213469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213469" y="326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39AB8-38E5-4418-8C31-53C5BC0EE6E8}">
      <dsp:nvSpPr>
        <dsp:cNvPr id="0" name=""/>
        <dsp:cNvSpPr/>
      </dsp:nvSpPr>
      <dsp:spPr>
        <a:xfrm>
          <a:off x="-187975" y="1001538"/>
          <a:ext cx="1490811" cy="1490811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A86DE-586E-44F4-A721-3546ACAE8AB3}">
      <dsp:nvSpPr>
        <dsp:cNvPr id="0" name=""/>
        <dsp:cNvSpPr/>
      </dsp:nvSpPr>
      <dsp:spPr>
        <a:xfrm>
          <a:off x="1060040" y="-20430"/>
          <a:ext cx="1287229" cy="1328223"/>
        </a:xfrm>
        <a:prstGeom prst="ellipse">
          <a:avLst/>
        </a:prstGeom>
        <a:solidFill>
          <a:srgbClr val="FF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474 IKEA stores in 64 marketplaces</a:t>
          </a:r>
        </a:p>
      </dsp:txBody>
      <dsp:txXfrm>
        <a:off x="1248550" y="174084"/>
        <a:ext cx="910209" cy="939195"/>
      </dsp:txXfrm>
    </dsp:sp>
    <dsp:sp modelId="{BBD65B1D-CED2-4835-AFFF-A6A50042D653}">
      <dsp:nvSpPr>
        <dsp:cNvPr id="0" name=""/>
        <dsp:cNvSpPr/>
      </dsp:nvSpPr>
      <dsp:spPr>
        <a:xfrm>
          <a:off x="2390134" y="710685"/>
          <a:ext cx="1496064" cy="1767514"/>
        </a:xfrm>
        <a:prstGeom prst="ellipse">
          <a:avLst/>
        </a:prstGeom>
        <a:solidFill>
          <a:srgbClr val="FF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70000 employees in 42 countries</a:t>
          </a:r>
        </a:p>
      </dsp:txBody>
      <dsp:txXfrm>
        <a:off x="2609228" y="969531"/>
        <a:ext cx="1057876" cy="1249822"/>
      </dsp:txXfrm>
    </dsp:sp>
    <dsp:sp modelId="{4A99F85A-1DF4-4F85-8F99-8F0602D5B184}">
      <dsp:nvSpPr>
        <dsp:cNvPr id="0" name=""/>
        <dsp:cNvSpPr/>
      </dsp:nvSpPr>
      <dsp:spPr>
        <a:xfrm>
          <a:off x="1163899" y="2120167"/>
          <a:ext cx="1371310" cy="1204667"/>
        </a:xfrm>
        <a:prstGeom prst="ellipse">
          <a:avLst/>
        </a:prstGeom>
        <a:solidFill>
          <a:srgbClr val="FF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€41.9 Billion</a:t>
          </a:r>
        </a:p>
      </dsp:txBody>
      <dsp:txXfrm>
        <a:off x="1364723" y="2296586"/>
        <a:ext cx="969662" cy="851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9CD51-671F-4EB1-B59D-F9AE36A705CE}">
      <dsp:nvSpPr>
        <dsp:cNvPr id="0" name=""/>
        <dsp:cNvSpPr/>
      </dsp:nvSpPr>
      <dsp:spPr>
        <a:xfrm>
          <a:off x="0" y="0"/>
          <a:ext cx="7848600" cy="4648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1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alibri" panose="020F0502020204030204" pitchFamily="34" charset="0"/>
              <a:cs typeface="Calibri" panose="020F0502020204030204" pitchFamily="34" charset="0"/>
            </a:rPr>
            <a:t>How well does Ikea building its digital capabilities?		</a:t>
          </a:r>
        </a:p>
        <a:p>
          <a:pPr marL="171450" lvl="1" indent="-171450" algn="just" defTabSz="8001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ARKit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app for iOS user</a:t>
          </a:r>
        </a:p>
        <a:p>
          <a:pPr marL="171450" lvl="1" indent="-171450" algn="just" defTabSz="8001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Email Marketing and Mobile Marketing</a:t>
          </a:r>
        </a:p>
        <a:p>
          <a:pPr marL="171450" lvl="1" indent="-171450" algn="just" defTabSz="8001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AI chatbots, emails, and websites</a:t>
          </a:r>
        </a:p>
        <a:p>
          <a:pPr marL="171450" lvl="1" indent="-171450" algn="just" defTabSz="8001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Product recommendation using smarter analytics</a:t>
          </a:r>
        </a:p>
      </dsp:txBody>
      <dsp:txXfrm>
        <a:off x="2034540" y="0"/>
        <a:ext cx="5814060" cy="4648200"/>
      </dsp:txXfrm>
    </dsp:sp>
    <dsp:sp modelId="{2B4C3300-09D6-49F2-A8DE-CF3A9386BB21}">
      <dsp:nvSpPr>
        <dsp:cNvPr id="0" name=""/>
        <dsp:cNvSpPr/>
      </dsp:nvSpPr>
      <dsp:spPr>
        <a:xfrm>
          <a:off x="45736" y="648461"/>
          <a:ext cx="1935464" cy="3139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AB6D1-E9F6-43A6-8826-12E047C6D79B}">
      <dsp:nvSpPr>
        <dsp:cNvPr id="0" name=""/>
        <dsp:cNvSpPr/>
      </dsp:nvSpPr>
      <dsp:spPr>
        <a:xfrm>
          <a:off x="588644" y="0"/>
          <a:ext cx="6671310" cy="46482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A5746-4FED-4A65-BC6E-9BA8471372D1}">
      <dsp:nvSpPr>
        <dsp:cNvPr id="0" name=""/>
        <dsp:cNvSpPr/>
      </dsp:nvSpPr>
      <dsp:spPr>
        <a:xfrm>
          <a:off x="8431" y="1394460"/>
          <a:ext cx="2526268" cy="1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 they understand starting point? </a:t>
          </a:r>
        </a:p>
      </dsp:txBody>
      <dsp:txXfrm>
        <a:off x="99194" y="1485223"/>
        <a:ext cx="2344742" cy="1677754"/>
      </dsp:txXfrm>
    </dsp:sp>
    <dsp:sp modelId="{931F46D2-34A1-47E7-A405-A98C680A018C}">
      <dsp:nvSpPr>
        <dsp:cNvPr id="0" name=""/>
        <dsp:cNvSpPr/>
      </dsp:nvSpPr>
      <dsp:spPr>
        <a:xfrm>
          <a:off x="2661165" y="1394460"/>
          <a:ext cx="2526268" cy="1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 the top team aligned around a shared digital vision? </a:t>
          </a:r>
        </a:p>
      </dsp:txBody>
      <dsp:txXfrm>
        <a:off x="2751928" y="1485223"/>
        <a:ext cx="2344742" cy="1677754"/>
      </dsp:txXfrm>
    </dsp:sp>
    <dsp:sp modelId="{D1296C9F-DC58-47EB-9829-3D61A179A0BD}">
      <dsp:nvSpPr>
        <dsp:cNvPr id="0" name=""/>
        <dsp:cNvSpPr/>
      </dsp:nvSpPr>
      <dsp:spPr>
        <a:xfrm>
          <a:off x="5313900" y="1394460"/>
          <a:ext cx="2526268" cy="185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 they understand their starting point?</a:t>
          </a:r>
        </a:p>
      </dsp:txBody>
      <dsp:txXfrm>
        <a:off x="5404663" y="1485223"/>
        <a:ext cx="2344742" cy="1677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E9ADA-709A-4921-9627-3CC3B805E5C8}">
      <dsp:nvSpPr>
        <dsp:cNvPr id="0" name=""/>
        <dsp:cNvSpPr/>
      </dsp:nvSpPr>
      <dsp:spPr>
        <a:xfrm rot="2294352">
          <a:off x="2364850" y="3157982"/>
          <a:ext cx="794462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794462" y="25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354B1-974D-4E11-8ABF-4309AD87AC5F}">
      <dsp:nvSpPr>
        <dsp:cNvPr id="0" name=""/>
        <dsp:cNvSpPr/>
      </dsp:nvSpPr>
      <dsp:spPr>
        <a:xfrm rot="21442049">
          <a:off x="2449652" y="2241195"/>
          <a:ext cx="815985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15985" y="25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56A32-1D64-47BD-8409-8B7EA45CCDDD}">
      <dsp:nvSpPr>
        <dsp:cNvPr id="0" name=""/>
        <dsp:cNvSpPr/>
      </dsp:nvSpPr>
      <dsp:spPr>
        <a:xfrm rot="19020237">
          <a:off x="2362553" y="1344547"/>
          <a:ext cx="651747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651747" y="25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F19E8-4B13-4F6C-ADA3-AAC1697E90AF}">
      <dsp:nvSpPr>
        <dsp:cNvPr id="0" name=""/>
        <dsp:cNvSpPr/>
      </dsp:nvSpPr>
      <dsp:spPr>
        <a:xfrm>
          <a:off x="922474" y="1518812"/>
          <a:ext cx="1491246" cy="160539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50BA3-38A3-4C10-B270-CA977B03E10A}">
      <dsp:nvSpPr>
        <dsp:cNvPr id="0" name=""/>
        <dsp:cNvSpPr/>
      </dsp:nvSpPr>
      <dsp:spPr>
        <a:xfrm>
          <a:off x="2701029" y="4326"/>
          <a:ext cx="1477926" cy="1330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Translating vision into action</a:t>
          </a:r>
        </a:p>
      </dsp:txBody>
      <dsp:txXfrm>
        <a:off x="2917466" y="199127"/>
        <a:ext cx="1045052" cy="940582"/>
      </dsp:txXfrm>
    </dsp:sp>
    <dsp:sp modelId="{8D951180-0C9A-4D01-8617-1EAF10305ABE}">
      <dsp:nvSpPr>
        <dsp:cNvPr id="0" name=""/>
        <dsp:cNvSpPr/>
      </dsp:nvSpPr>
      <dsp:spPr>
        <a:xfrm>
          <a:off x="3264093" y="1420909"/>
          <a:ext cx="1736544" cy="1574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Choosing right governance model</a:t>
          </a:r>
        </a:p>
      </dsp:txBody>
      <dsp:txXfrm>
        <a:off x="3518404" y="1651503"/>
        <a:ext cx="1227922" cy="1113405"/>
      </dsp:txXfrm>
    </dsp:sp>
    <dsp:sp modelId="{31F51FA1-DC11-4150-8A2F-C0A60B43D6D6}">
      <dsp:nvSpPr>
        <dsp:cNvPr id="0" name=""/>
        <dsp:cNvSpPr/>
      </dsp:nvSpPr>
      <dsp:spPr>
        <a:xfrm>
          <a:off x="2930262" y="3174057"/>
          <a:ext cx="1340547" cy="134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Funding models for the transformation</a:t>
          </a:r>
        </a:p>
      </dsp:txBody>
      <dsp:txXfrm>
        <a:off x="3126581" y="3370376"/>
        <a:ext cx="947909" cy="947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72626-8B75-46F6-90AD-8A3A4FE89BF4}">
      <dsp:nvSpPr>
        <dsp:cNvPr id="0" name=""/>
        <dsp:cNvSpPr/>
      </dsp:nvSpPr>
      <dsp:spPr>
        <a:xfrm>
          <a:off x="1251585" y="0"/>
          <a:ext cx="4648200" cy="46482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6D6DA-C0AF-40B3-96F6-8B871B7A4A63}">
      <dsp:nvSpPr>
        <dsp:cNvPr id="0" name=""/>
        <dsp:cNvSpPr/>
      </dsp:nvSpPr>
      <dsp:spPr>
        <a:xfrm>
          <a:off x="3575685" y="467316"/>
          <a:ext cx="3021330" cy="11003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Does Ikea make its ambition clear enough? </a:t>
          </a:r>
        </a:p>
      </dsp:txBody>
      <dsp:txXfrm>
        <a:off x="3629398" y="521029"/>
        <a:ext cx="2913904" cy="992890"/>
      </dsp:txXfrm>
    </dsp:sp>
    <dsp:sp modelId="{A366BB1C-5C89-4BDE-B55D-BB2C6FDE133D}">
      <dsp:nvSpPr>
        <dsp:cNvPr id="0" name=""/>
        <dsp:cNvSpPr/>
      </dsp:nvSpPr>
      <dsp:spPr>
        <a:xfrm>
          <a:off x="3575685" y="1705172"/>
          <a:ext cx="3021330" cy="11003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they creating sufficient momentum within the organization? </a:t>
          </a:r>
        </a:p>
      </dsp:txBody>
      <dsp:txXfrm>
        <a:off x="3629398" y="1758885"/>
        <a:ext cx="2913904" cy="992890"/>
      </dsp:txXfrm>
    </dsp:sp>
    <dsp:sp modelId="{3F374F3C-8B7C-497E-8C40-9045C4687FD1}">
      <dsp:nvSpPr>
        <dsp:cNvPr id="0" name=""/>
        <dsp:cNvSpPr/>
      </dsp:nvSpPr>
      <dsp:spPr>
        <a:xfrm>
          <a:off x="3575685" y="2943027"/>
          <a:ext cx="3021330" cy="11003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 they actively encourage a digital cultural shift across the organization?</a:t>
          </a:r>
        </a:p>
      </dsp:txBody>
      <dsp:txXfrm>
        <a:off x="3629398" y="2996740"/>
        <a:ext cx="2913904" cy="99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733800"/>
            <a:ext cx="79248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2055" y="425244"/>
            <a:ext cx="3299890" cy="268496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34240"/>
            <a:ext cx="65532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03597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95400"/>
            <a:ext cx="762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C8102E"/>
                </a:solidFill>
              </a:defRPr>
            </a:lvl1pPr>
          </a:lstStyle>
          <a:p>
            <a:pPr lvl="0"/>
            <a:r>
              <a:rPr lang="en-US" dirty="0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1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1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581400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581400"/>
            <a:ext cx="40386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8750"/>
            <a:ext cx="3845485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68512"/>
            <a:ext cx="384548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6425" y="1428750"/>
            <a:ext cx="3813175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425" y="2068512"/>
            <a:ext cx="3813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A6A54-2A6B-4242-B691-C4DE4231F39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404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76A6A54-2A6B-4242-B691-C4DE4231F394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2460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81998"/>
            <a:ext cx="678610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OMIS 697 – Digital Transformation Strategy</a:t>
            </a:r>
            <a:br>
              <a:rPr 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November 28, 2022</a:t>
            </a:r>
          </a:p>
        </p:txBody>
      </p:sp>
      <p:pic>
        <p:nvPicPr>
          <p:cNvPr id="1026" name="Picture 2" descr="About IKEA">
            <a:extLst>
              <a:ext uri="{FF2B5EF4-FFF2-40B4-BE49-F238E27FC236}">
                <a16:creationId xmlns:a16="http://schemas.microsoft.com/office/drawing/2014/main" id="{BAFFFBA7-30DF-0327-45AD-B9BA42E3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3429000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0AB05-A6BE-D8E2-E39B-B791DD433605}"/>
              </a:ext>
            </a:extLst>
          </p:cNvPr>
          <p:cNvSpPr txBox="1"/>
          <p:nvPr/>
        </p:nvSpPr>
        <p:spPr>
          <a:xfrm>
            <a:off x="2667000" y="1349829"/>
            <a:ext cx="5410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Ingvar came up with the idea of making furniture and furnished products.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reason behind the birth of IKEA is the presence of fewer manufacturers in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Smaland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1953, IKEA started the flat pack policy.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were sold without assembling the parts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4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pic>
        <p:nvPicPr>
          <p:cNvPr id="3074" name="Picture 2" descr="IKEA Logo History">
            <a:extLst>
              <a:ext uri="{FF2B5EF4-FFF2-40B4-BE49-F238E27FC236}">
                <a16:creationId xmlns:a16="http://schemas.microsoft.com/office/drawing/2014/main" id="{51D8E2B4-B159-1703-4D18-7E0B7A45FF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351173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DFECFE-ACB2-CAFC-1D83-9828D36F716A}"/>
              </a:ext>
            </a:extLst>
          </p:cNvPr>
          <p:cNvSpPr txBox="1"/>
          <p:nvPr/>
        </p:nvSpPr>
        <p:spPr>
          <a:xfrm>
            <a:off x="222069" y="3276600"/>
            <a:ext cx="5913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orld’s largest furniture retailer.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Offers 9500 products</a:t>
            </a:r>
          </a:p>
        </p:txBody>
      </p:sp>
    </p:spTree>
    <p:extLst>
      <p:ext uri="{BB962C8B-B14F-4D97-AF65-F5344CB8AC3E}">
        <p14:creationId xmlns:p14="http://schemas.microsoft.com/office/powerpoint/2010/main" val="370294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0BDC14-F243-49D3-8B2A-A06516B8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smart stores which are digitized, not all age groups of customers are interested.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30% sales online, 70% sales in-store.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Crowd management systems.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F725F2-7A88-410A-856F-7FD2781F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A: Digital Challenges</a:t>
            </a:r>
          </a:p>
        </p:txBody>
      </p:sp>
      <p:pic>
        <p:nvPicPr>
          <p:cNvPr id="4" name="Picture 3" descr="The first IKEA in Wisconsin opens Wednesday | WLUK">
            <a:extLst>
              <a:ext uri="{FF2B5EF4-FFF2-40B4-BE49-F238E27FC236}">
                <a16:creationId xmlns:a16="http://schemas.microsoft.com/office/drawing/2014/main" id="{6473F72E-4FEE-4C8A-B850-FAA652294A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06674"/>
            <a:ext cx="3200400" cy="240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84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2B4224-7994-4A12-AA20-AB4781826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39" y="1371600"/>
            <a:ext cx="5815722" cy="4648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BAB906A-72EF-4B4C-85C6-1F51AF03B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31857"/>
            <a:ext cx="754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E-commerce Net Sales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0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Investing in product analysis to better understand the product life cycle.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Logistics and supply chain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issues with legacy systems.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Automating their core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5077"/>
            <a:ext cx="7543800" cy="1066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 A: Digital Challenges Cont.</a:t>
            </a:r>
          </a:p>
        </p:txBody>
      </p:sp>
      <p:pic>
        <p:nvPicPr>
          <p:cNvPr id="4" name="Picture 3" descr="Ikea reopens Live Oak store">
            <a:extLst>
              <a:ext uri="{FF2B5EF4-FFF2-40B4-BE49-F238E27FC236}">
                <a16:creationId xmlns:a16="http://schemas.microsoft.com/office/drawing/2014/main" id="{1065F31C-5FDE-4715-A871-CB3A3FDC7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19400"/>
            <a:ext cx="3962400" cy="2757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2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want to give the customer inside the Ikea store a wonderful digital experience by fully utilizing the capabilities of digital technology.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customer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to help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categories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customers.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 B: Digital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33C4A-5A8F-4C04-87CF-1C2E73A4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895600"/>
            <a:ext cx="4367823" cy="29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E65630-E974-44E0-881F-0AD2CB78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want the customer to visualize the selected products to see if they fit them better or not.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encourage the scan-and-go method to reduce the waiting period in the queues.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BC1550-A80B-4EC7-BA89-36E427FC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 B: Digital Vision Cont.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864FF-E5E3-43D1-85AD-7F09C6E9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18" y="2326131"/>
            <a:ext cx="4841363" cy="27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1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26007D-92AB-4FCC-806A-9E5C100E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49405"/>
            <a:ext cx="6066580" cy="304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7A7F56-5158-4152-9056-18B59F11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 B: Digital Vision Cont.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9154C-2C1E-4B36-961B-4E63520C384E}"/>
              </a:ext>
            </a:extLst>
          </p:cNvPr>
          <p:cNvSpPr txBox="1"/>
          <p:nvPr/>
        </p:nvSpPr>
        <p:spPr>
          <a:xfrm>
            <a:off x="647700" y="860595"/>
            <a:ext cx="7162800" cy="201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Enhancing the backend automation process using the SAP ERP cloud platform to deliver the products to the customer.</a:t>
            </a:r>
          </a:p>
        </p:txBody>
      </p:sp>
    </p:spTree>
    <p:extLst>
      <p:ext uri="{BB962C8B-B14F-4D97-AF65-F5344CB8AC3E}">
        <p14:creationId xmlns:p14="http://schemas.microsoft.com/office/powerpoint/2010/main" val="350853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816C6-C980-4ACB-BB74-936CF7A49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Smart Devices - Kiosk and Smart tablets powered by IKEA.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shopping enabled in-store.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174F1-A031-4276-A185-1E45618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Part B: Crafting the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8F941-6F3F-4331-B769-7EC08EE2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87" y="3695700"/>
            <a:ext cx="3889425" cy="21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DEA2C6-5B83-4522-B535-D6414BF0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Front-end Operations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2E12A1-5A9A-44C6-8339-A1AA9983E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31" y="1371600"/>
            <a:ext cx="6061337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32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Bramma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Sakthi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Panneerkai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Perumal (Z1938932)</a:t>
            </a: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Hita Gurunath Kadam                          (Z1908140)</a:t>
            </a: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Rahul Kumar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Vellaturi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(Z1937768)</a:t>
            </a: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Sri Sai Surya Gutta                                (Z1937378)</a:t>
            </a:r>
          </a:p>
          <a:p>
            <a:pPr marL="45720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Vishnu Sai Teja Swarna                        (Z1975087)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Members</a:t>
            </a:r>
          </a:p>
        </p:txBody>
      </p:sp>
      <p:pic>
        <p:nvPicPr>
          <p:cNvPr id="2050" name="Picture 2" descr="7,953 Group Membership Images, Stock Photos &amp; Vectors | Shutterstock">
            <a:extLst>
              <a:ext uri="{FF2B5EF4-FFF2-40B4-BE49-F238E27FC236}">
                <a16:creationId xmlns:a16="http://schemas.microsoft.com/office/drawing/2014/main" id="{451A7400-7BA5-4D53-408C-78A5F1B55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1"/>
          <a:stretch/>
        </p:blipFill>
        <p:spPr bwMode="auto">
          <a:xfrm>
            <a:off x="1676401" y="4343400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2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B14A2-F2A9-4806-91D7-537B57F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Backend Operations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29FD6B-4B97-4691-B672-D23FB163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9" y="2255471"/>
            <a:ext cx="7772662" cy="2880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01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Mastery Assessment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4DD09-19AF-723A-0EDA-563F592F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6180356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3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Mastery Assessment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490379A-A8B0-6DCE-95ED-7B9D0021C7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7848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685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D9D29-2E9B-F1F2-75BD-465FC62A9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254277"/>
              </p:ext>
            </p:extLst>
          </p:nvPr>
        </p:nvGraphicFramePr>
        <p:xfrm>
          <a:off x="457200" y="1408922"/>
          <a:ext cx="7848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Capabilities</a:t>
            </a:r>
          </a:p>
        </p:txBody>
      </p:sp>
    </p:spTree>
    <p:extLst>
      <p:ext uri="{BB962C8B-B14F-4D97-AF65-F5344CB8AC3E}">
        <p14:creationId xmlns:p14="http://schemas.microsoft.com/office/powerpoint/2010/main" val="7299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08922"/>
            <a:ext cx="7848600" cy="4648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How well is Ikea building leadership capabilities?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Transformative vision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Investing in Digital skills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Digital initiatives across silos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Promotes cultural changes for digital transformation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IT and business leaders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Leadership capabilities</a:t>
            </a:r>
          </a:p>
        </p:txBody>
      </p:sp>
    </p:spTree>
    <p:extLst>
      <p:ext uri="{BB962C8B-B14F-4D97-AF65-F5344CB8AC3E}">
        <p14:creationId xmlns:p14="http://schemas.microsoft.com/office/powerpoint/2010/main" val="306306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DF1DD5-7758-1EAB-ABB0-A2CF47E441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408922"/>
          <a:ext cx="7848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Challenge</a:t>
            </a:r>
          </a:p>
        </p:txBody>
      </p:sp>
    </p:spTree>
    <p:extLst>
      <p:ext uri="{BB962C8B-B14F-4D97-AF65-F5344CB8AC3E}">
        <p14:creationId xmlns:p14="http://schemas.microsoft.com/office/powerpoint/2010/main" val="101498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6EE5B5-8844-95BF-B338-A98E1A07EE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1447800"/>
          <a:ext cx="7848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Focus Investment</a:t>
            </a:r>
          </a:p>
        </p:txBody>
      </p:sp>
    </p:spTree>
    <p:extLst>
      <p:ext uri="{BB962C8B-B14F-4D97-AF65-F5344CB8AC3E}">
        <p14:creationId xmlns:p14="http://schemas.microsoft.com/office/powerpoint/2010/main" val="54015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68E8FB-F99F-673E-16EF-E56B36AA40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7848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Mobilizing organization</a:t>
            </a:r>
          </a:p>
        </p:txBody>
      </p:sp>
    </p:spTree>
    <p:extLst>
      <p:ext uri="{BB962C8B-B14F-4D97-AF65-F5344CB8AC3E}">
        <p14:creationId xmlns:p14="http://schemas.microsoft.com/office/powerpoint/2010/main" val="170745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F</a:t>
            </a:r>
            <a:r>
              <a:rPr lang="en-US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oundational capabilities</a:t>
            </a:r>
          </a:p>
          <a:p>
            <a:pPr algn="just"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Reward </a:t>
            </a:r>
            <a:r>
              <a:rPr lang="en-US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structure and transformation goals</a:t>
            </a:r>
          </a:p>
          <a:p>
            <a:pPr algn="just">
              <a:lnSpc>
                <a:spcPct val="150000"/>
              </a:lnSpc>
            </a:pPr>
            <a:r>
              <a:rPr lang="en-US" sz="3000" dirty="0">
                <a:solidFill>
                  <a:srgbClr val="000000"/>
                </a:solidFill>
                <a:latin typeface="Calibri" panose="020F0502020204030204" pitchFamily="34" charset="0"/>
                <a:ea typeface="Yu Gothic Light" panose="020B0300000000000000" pitchFamily="34" charset="-128"/>
                <a:cs typeface="Calibri" panose="020F0502020204030204" pitchFamily="34" charset="0"/>
              </a:rPr>
              <a:t>Measuring and monitoring digital progress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Sustaining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6694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They are on a mission to become a circular business by 2030.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Recently invested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Optoro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 tech company that will support us in optimizing returns.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 for both business and the planet.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Industrial design – Industry 4.0 in generative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customer experience &amp; engagement.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Having a strategic roadmap can make the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percentages vice-versa.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you go from here?</a:t>
            </a:r>
            <a:r>
              <a:rPr lang="en-US" dirty="0"/>
              <a:t>	</a:t>
            </a:r>
          </a:p>
        </p:txBody>
      </p:sp>
      <p:pic>
        <p:nvPicPr>
          <p:cNvPr id="4" name="Picture 3" descr="How Ikea tricks you into buying more stuff - The Hustle">
            <a:extLst>
              <a:ext uri="{FF2B5EF4-FFF2-40B4-BE49-F238E27FC236}">
                <a16:creationId xmlns:a16="http://schemas.microsoft.com/office/drawing/2014/main" id="{9424AE64-4AE5-4FFB-8E26-CDD29D310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14600"/>
            <a:ext cx="290195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57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A – Digital Challenges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B – Digital Vision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C – Self Assessment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to go from here?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 marL="571500" indent="-4572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61862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F2927-7847-439F-8183-C1A8F62E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Analyze and repair existing processes rather than build a new ones.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Few reasons for this curve to fall are long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queues, difficulty in carrying out products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which could be improved through smart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shopping, e-commerce, etc.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Double the online sales contribution from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26% of the total sales.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Implement SAP Intelligent RPA.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CF642-105F-405C-BD4D-8AC0B1B0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 do you go from here? Cont.</a:t>
            </a:r>
          </a:p>
        </p:txBody>
      </p:sp>
      <p:pic>
        <p:nvPicPr>
          <p:cNvPr id="7" name="Picture 6" descr="At what age do people stop shopping at Ikea? - Vox">
            <a:extLst>
              <a:ext uri="{FF2B5EF4-FFF2-40B4-BE49-F238E27FC236}">
                <a16:creationId xmlns:a16="http://schemas.microsoft.com/office/drawing/2014/main" id="{25A702C0-F06B-4CB5-A9AB-0B40B9184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297815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412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90650-7E28-49BC-BEB7-208B09BE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Geo magical labs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IKEA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Kreativ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IKEA Place app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Rabbit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Space 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4C25F7-55AC-4215-BD9D-1130DE2F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Channels, Tools, Acquisitions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F67D1-54D1-43E6-9A35-28EBCB40D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24100"/>
            <a:ext cx="3319525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22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82EAB1-085C-476F-8233-B0839CBE6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Accessible stores in urban areas with self-checkout options.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Opting for cloud solutions like SAP EWM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(Extended Warehouse Management) to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digitize their complete distribution center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warehouse operations to get rid of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complex logistics execution.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 sophisticated crowd management,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system with an omnichannel strategy.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Reduce customer footprint inside the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stores with digital platforms and ecosystems.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7E766-8B88-4AB7-93D8-565AF61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pic>
        <p:nvPicPr>
          <p:cNvPr id="5" name="Picture 4" descr="LOOK: IKEA opens world's largest outlet in Pasay | ABS-CBN News">
            <a:extLst>
              <a:ext uri="{FF2B5EF4-FFF2-40B4-BE49-F238E27FC236}">
                <a16:creationId xmlns:a16="http://schemas.microsoft.com/office/drawing/2014/main" id="{3AD94428-4600-4DF2-8538-09DCA7D30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89560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231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8A6A3B-CC7E-43D6-8E68-7F38E8E9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Currently IKEA is on the way to becoming a digital master in a few years.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strong leadership capabilities, growing themselves to increase their digital capabilities.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Glad we choose IKEA which helped us learn how a non-IT company can implement digital transformation.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F686F-955F-4AE3-8354-85F2AC22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752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Huge Thank You&quot; — Here's What You Need to Know">
            <a:extLst>
              <a:ext uri="{FF2B5EF4-FFF2-40B4-BE49-F238E27FC236}">
                <a16:creationId xmlns:a16="http://schemas.microsoft.com/office/drawing/2014/main" id="{27590860-AEBF-D2B3-D49F-84F0E28B7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90004"/>
            <a:ext cx="7848600" cy="44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3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1295400"/>
          </a:xfrm>
        </p:spPr>
        <p:txBody>
          <a:bodyPr>
            <a:noAutofit/>
          </a:bodyPr>
          <a:lstStyle/>
          <a:p>
            <a:pPr marL="114300" marR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IKEA - 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Ingvar Kamprad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Elmtaryd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Agunnaryd</a:t>
            </a:r>
            <a:endParaRPr lang="en-US" b="1" dirty="0">
              <a:solidFill>
                <a:srgbClr val="FFFF66"/>
              </a:solidFill>
              <a:highlight>
                <a:srgbClr val="0000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marR="0" indent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b="1" dirty="0">
                <a:solidFill>
                  <a:srgbClr val="FFFF66"/>
                </a:solidFill>
                <a:highlight>
                  <a:srgbClr val="00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“C</a:t>
            </a:r>
            <a:r>
              <a:rPr lang="en-US" sz="3600" b="1" i="0" dirty="0">
                <a:solidFill>
                  <a:srgbClr val="FFFF66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reating a better everyday life for many people”  </a:t>
            </a:r>
            <a:endParaRPr lang="en-US" sz="3600" b="0" i="0" dirty="0">
              <a:solidFill>
                <a:srgbClr val="FFFF66"/>
              </a:solidFill>
              <a:effectLst/>
              <a:highlight>
                <a:srgbClr val="0000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4098" name="Picture 2" descr="IKEA - Wikipedia">
            <a:extLst>
              <a:ext uri="{FF2B5EF4-FFF2-40B4-BE49-F238E27FC236}">
                <a16:creationId xmlns:a16="http://schemas.microsoft.com/office/drawing/2014/main" id="{3D95A490-8D49-1140-2125-1D396072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73" y="3202730"/>
            <a:ext cx="4366727" cy="24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483280E-4EA9-B248-9DA8-08834355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881132"/>
              </p:ext>
            </p:extLst>
          </p:nvPr>
        </p:nvGraphicFramePr>
        <p:xfrm>
          <a:off x="685800" y="2718317"/>
          <a:ext cx="4114800" cy="3432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F61C8B-C553-8A41-1B44-D6066FE7AFD8}"/>
              </a:ext>
            </a:extLst>
          </p:cNvPr>
          <p:cNvSpPr txBox="1"/>
          <p:nvPr/>
        </p:nvSpPr>
        <p:spPr>
          <a:xfrm>
            <a:off x="838200" y="4249705"/>
            <a:ext cx="72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IKEA</a:t>
            </a:r>
          </a:p>
        </p:txBody>
      </p:sp>
    </p:spTree>
    <p:extLst>
      <p:ext uri="{BB962C8B-B14F-4D97-AF65-F5344CB8AC3E}">
        <p14:creationId xmlns:p14="http://schemas.microsoft.com/office/powerpoint/2010/main" val="243167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379C9-F616-1160-1DE3-8BBE1DEAA017}"/>
              </a:ext>
            </a:extLst>
          </p:cNvPr>
          <p:cNvSpPr txBox="1"/>
          <p:nvPr/>
        </p:nvSpPr>
        <p:spPr>
          <a:xfrm>
            <a:off x="2590800" y="1371600"/>
            <a:ext cx="541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IKEA is a Swedish company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Headquarters in Netherland.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Its manufactures furniture, kitchen appliances, home accessories.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1B6D6-B79F-46E0-9928-65651E4D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78" y="3695700"/>
            <a:ext cx="3910358" cy="2326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24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379C9-F616-1160-1DE3-8BBE1DEAA017}"/>
              </a:ext>
            </a:extLst>
          </p:cNvPr>
          <p:cNvSpPr txBox="1"/>
          <p:nvPr/>
        </p:nvSpPr>
        <p:spPr>
          <a:xfrm>
            <a:off x="2590800" y="1371600"/>
            <a:ext cx="586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Founded in 1943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First started with selling matches, pens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First showroom in 1953</a:t>
            </a:r>
          </a:p>
        </p:txBody>
      </p:sp>
    </p:spTree>
    <p:extLst>
      <p:ext uri="{BB962C8B-B14F-4D97-AF65-F5344CB8AC3E}">
        <p14:creationId xmlns:p14="http://schemas.microsoft.com/office/powerpoint/2010/main" val="332499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0AB05-A6BE-D8E2-E39B-B791DD433605}"/>
              </a:ext>
            </a:extLst>
          </p:cNvPr>
          <p:cNvSpPr txBox="1"/>
          <p:nvPr/>
        </p:nvSpPr>
        <p:spPr>
          <a:xfrm>
            <a:off x="3124200" y="1371600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-IKEA was started in 1958 in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Almult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name of “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Mobel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IKEA”.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-Started in Norway as first store outside of Sweden in 1963.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DA0D6-45C4-46EF-8AB8-D8D7F98AF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38397"/>
            <a:ext cx="3810000" cy="2564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31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0AB05-A6BE-D8E2-E39B-B791DD433605}"/>
              </a:ext>
            </a:extLst>
          </p:cNvPr>
          <p:cNvSpPr txBox="1"/>
          <p:nvPr/>
        </p:nvSpPr>
        <p:spPr>
          <a:xfrm>
            <a:off x="2667000" y="1349829"/>
            <a:ext cx="5410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vision of IKEA is to sell a wide range of furniture options to customers focusing mainly on the cost.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IKEA sells almost all household amenities at a very affordable price which are attractive yet simple.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2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Company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6109A3-CD37-AF4D-84AF-BD5462D6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828800" cy="46482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Who?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When?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Where?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0AB05-A6BE-D8E2-E39B-B791DD433605}"/>
              </a:ext>
            </a:extLst>
          </p:cNvPr>
          <p:cNvSpPr txBox="1"/>
          <p:nvPr/>
        </p:nvSpPr>
        <p:spPr>
          <a:xfrm>
            <a:off x="2667000" y="1349829"/>
            <a:ext cx="5410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IKEA started concentrating on interior design, furniture, kitchen appliances, and other home accessories.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started expanding their range of products from matches to furniture.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496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1021</Words>
  <Application>Microsoft Office PowerPoint</Application>
  <PresentationFormat>On-screen Show (4:3)</PresentationFormat>
  <Paragraphs>214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Times New Roman</vt:lpstr>
      <vt:lpstr>Wingdings</vt:lpstr>
      <vt:lpstr>Calibri</vt:lpstr>
      <vt:lpstr>Arial</vt:lpstr>
      <vt:lpstr>1_Office Theme</vt:lpstr>
      <vt:lpstr>PowerPoint Presentation</vt:lpstr>
      <vt:lpstr>Group Members</vt:lpstr>
      <vt:lpstr>Agenda</vt:lpstr>
      <vt:lpstr>Introduction</vt:lpstr>
      <vt:lpstr>Company Background</vt:lpstr>
      <vt:lpstr>Company Background</vt:lpstr>
      <vt:lpstr>Company Background</vt:lpstr>
      <vt:lpstr>Company Background</vt:lpstr>
      <vt:lpstr>Company Background</vt:lpstr>
      <vt:lpstr>Company Background</vt:lpstr>
      <vt:lpstr>Company Background</vt:lpstr>
      <vt:lpstr>Part A: Digital Challenges</vt:lpstr>
      <vt:lpstr>E-commerce Net Sales </vt:lpstr>
      <vt:lpstr>Part A: Digital Challenges Cont.</vt:lpstr>
      <vt:lpstr>Part B: Digital Vision</vt:lpstr>
      <vt:lpstr>Part B: Digital Vision Cont.</vt:lpstr>
      <vt:lpstr>Part B: Digital Vision Cont.</vt:lpstr>
      <vt:lpstr>Part B: Crafting the vision</vt:lpstr>
      <vt:lpstr>Front-end Operations</vt:lpstr>
      <vt:lpstr>Backend Operations</vt:lpstr>
      <vt:lpstr>Digital Mastery Assessment</vt:lpstr>
      <vt:lpstr>Digital Mastery Assessment</vt:lpstr>
      <vt:lpstr>Digital Capabilities</vt:lpstr>
      <vt:lpstr>Leadership capabilities</vt:lpstr>
      <vt:lpstr>Frame Challenge</vt:lpstr>
      <vt:lpstr>Focus Investment</vt:lpstr>
      <vt:lpstr>Mobilizing organization</vt:lpstr>
      <vt:lpstr>Sustaining transformation</vt:lpstr>
      <vt:lpstr>Where do you go from here? </vt:lpstr>
      <vt:lpstr>Where do you go from here? Cont.</vt:lpstr>
      <vt:lpstr>New Channels, Tools, Acquisitions</vt:lpstr>
      <vt:lpstr>Recommendations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Sri Sai Surya Gutta</cp:lastModifiedBy>
  <cp:revision>134</cp:revision>
  <dcterms:created xsi:type="dcterms:W3CDTF">2010-05-18T23:17:18Z</dcterms:created>
  <dcterms:modified xsi:type="dcterms:W3CDTF">2022-11-29T00:18:45Z</dcterms:modified>
</cp:coreProperties>
</file>